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1" r:id="rId2"/>
    <p:sldId id="287" r:id="rId3"/>
    <p:sldId id="289" r:id="rId4"/>
    <p:sldId id="288" r:id="rId5"/>
    <p:sldId id="257" r:id="rId6"/>
    <p:sldId id="281" r:id="rId7"/>
    <p:sldId id="282" r:id="rId8"/>
    <p:sldId id="283" r:id="rId9"/>
    <p:sldId id="284" r:id="rId10"/>
    <p:sldId id="285" r:id="rId11"/>
    <p:sldId id="286" r:id="rId12"/>
    <p:sldId id="320" r:id="rId13"/>
    <p:sldId id="305" r:id="rId14"/>
    <p:sldId id="258" r:id="rId15"/>
    <p:sldId id="316" r:id="rId16"/>
    <p:sldId id="317" r:id="rId17"/>
    <p:sldId id="259" r:id="rId18"/>
    <p:sldId id="260" r:id="rId19"/>
    <p:sldId id="261" r:id="rId20"/>
    <p:sldId id="262" r:id="rId21"/>
    <p:sldId id="294" r:id="rId22"/>
    <p:sldId id="290" r:id="rId23"/>
    <p:sldId id="272" r:id="rId24"/>
    <p:sldId id="269" r:id="rId25"/>
    <p:sldId id="264" r:id="rId26"/>
    <p:sldId id="270" r:id="rId27"/>
    <p:sldId id="265" r:id="rId28"/>
    <p:sldId id="266" r:id="rId29"/>
    <p:sldId id="291" r:id="rId30"/>
    <p:sldId id="292" r:id="rId31"/>
    <p:sldId id="276" r:id="rId32"/>
    <p:sldId id="315" r:id="rId33"/>
    <p:sldId id="303" r:id="rId34"/>
    <p:sldId id="306" r:id="rId35"/>
    <p:sldId id="274" r:id="rId36"/>
    <p:sldId id="312" r:id="rId37"/>
    <p:sldId id="314" r:id="rId38"/>
    <p:sldId id="313" r:id="rId39"/>
    <p:sldId id="308" r:id="rId40"/>
    <p:sldId id="309" r:id="rId41"/>
    <p:sldId id="310" r:id="rId42"/>
    <p:sldId id="318" r:id="rId43"/>
    <p:sldId id="319" r:id="rId4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06" d="100"/>
          <a:sy n="106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st.sreda" TargetMode="External"/><Relationship Id="rId2" Type="http://schemas.openxmlformats.org/officeDocument/2006/relationships/image" Target="../media/image8.jpeg"/><Relationship Id="rId1" Type="http://schemas.openxmlformats.org/officeDocument/2006/relationships/hyperlink" Target="http://avip-spb.ru/" TargetMode="External"/><Relationship Id="rId4" Type="http://schemas.openxmlformats.org/officeDocument/2006/relationships/hyperlink" Target="http://dostsreda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st.sreda" TargetMode="External"/><Relationship Id="rId2" Type="http://schemas.openxmlformats.org/officeDocument/2006/relationships/image" Target="../media/image8.jpeg"/><Relationship Id="rId1" Type="http://schemas.openxmlformats.org/officeDocument/2006/relationships/hyperlink" Target="http://avip-spb.ru/" TargetMode="External"/><Relationship Id="rId4" Type="http://schemas.openxmlformats.org/officeDocument/2006/relationships/hyperlink" Target="http://dostsreda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BAD82-1117-4A69-9592-5EEE7D0F0736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BB8A6A-3FD6-42CF-BE9C-629B9E77FE13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Межрегиональная общественная организация «Ассоциация ветеранов, инвалидов и пенсионеров» (МРОО "АВИП")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</a:t>
          </a:r>
          <a:r>
            <a:rPr lang="en-US" dirty="0" smtClean="0">
              <a:hlinkClick xmlns:r="http://schemas.openxmlformats.org/officeDocument/2006/relationships" r:id="rId1"/>
            </a:rPr>
            <a:t>http://avip-spb.ru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7BD2789-8A2B-47C8-8C4A-EEFCF2B3D206}" type="parTrans" cxnId="{F76F8677-9588-405C-BF44-C2B907D8799D}">
      <dgm:prSet/>
      <dgm:spPr/>
      <dgm:t>
        <a:bodyPr/>
        <a:lstStyle/>
        <a:p>
          <a:endParaRPr lang="ru-RU"/>
        </a:p>
      </dgm:t>
    </dgm:pt>
    <dgm:pt modelId="{D4C6A452-FEDF-4F32-A3AE-4F110EBFC109}" type="sibTrans" cxnId="{F76F8677-9588-405C-BF44-C2B907D8799D}">
      <dgm:prSet/>
      <dgm:spPr/>
      <dgm:t>
        <a:bodyPr/>
        <a:lstStyle/>
        <a:p>
          <a:endParaRPr lang="ru-RU"/>
        </a:p>
      </dgm:t>
    </dgm:pt>
    <dgm:pt modelId="{422184D1-13AF-4276-8A1D-2EA36FDED54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CF0AC7D7-88A1-445A-943A-D0348E56362E}" type="parTrans" cxnId="{2EABDF5C-E3D4-4DB3-ABAD-83A7F6563FEA}">
      <dgm:prSet/>
      <dgm:spPr/>
      <dgm:t>
        <a:bodyPr/>
        <a:lstStyle/>
        <a:p>
          <a:endParaRPr lang="ru-RU"/>
        </a:p>
      </dgm:t>
    </dgm:pt>
    <dgm:pt modelId="{55D7AB4C-8C28-49C7-85AB-417203CD02C3}" type="sibTrans" cxnId="{2EABDF5C-E3D4-4DB3-ABAD-83A7F6563FEA}">
      <dgm:prSet/>
      <dgm:spPr/>
      <dgm:t>
        <a:bodyPr/>
        <a:lstStyle/>
        <a:p>
          <a:endParaRPr lang="ru-RU"/>
        </a:p>
      </dgm:t>
    </dgm:pt>
    <dgm:pt modelId="{404F9869-C07D-4D90-8246-1B806280F339}">
      <dgm:prSet/>
      <dgm:spPr/>
      <dgm:t>
        <a:bodyPr/>
        <a:lstStyle/>
        <a:p>
          <a:r>
            <a:rPr lang="ru-RU" b="1" dirty="0" smtClean="0"/>
            <a:t>Общественная инспекция инвалидов </a:t>
          </a:r>
        </a:p>
        <a:p>
          <a:r>
            <a:rPr lang="en-US" b="1" dirty="0" smtClean="0">
              <a:hlinkClick xmlns:r="http://schemas.openxmlformats.org/officeDocument/2006/relationships" r:id="rId3"/>
            </a:rPr>
            <a:t>https://vk.com/dost.sreda</a:t>
          </a:r>
          <a:endParaRPr lang="ru-RU" b="1" dirty="0" smtClean="0"/>
        </a:p>
        <a:p>
          <a:r>
            <a:rPr lang="en-US" b="1" dirty="0" smtClean="0">
              <a:hlinkClick xmlns:r="http://schemas.openxmlformats.org/officeDocument/2006/relationships" r:id="rId4"/>
            </a:rPr>
            <a:t>http://dostsreda.ru</a:t>
          </a:r>
          <a:endParaRPr lang="en-US" b="1" dirty="0" smtClean="0"/>
        </a:p>
      </dgm:t>
    </dgm:pt>
    <dgm:pt modelId="{1BFF5F48-902A-4144-8ED6-F67D6B348643}" type="parTrans" cxnId="{A345451C-AFA9-4988-8BC1-98ACE64F3348}">
      <dgm:prSet/>
      <dgm:spPr/>
      <dgm:t>
        <a:bodyPr/>
        <a:lstStyle/>
        <a:p>
          <a:endParaRPr lang="ru-RU"/>
        </a:p>
      </dgm:t>
    </dgm:pt>
    <dgm:pt modelId="{067E1A90-875C-4E32-919E-CF431C20C839}" type="sibTrans" cxnId="{A345451C-AFA9-4988-8BC1-98ACE64F3348}">
      <dgm:prSet/>
      <dgm:spPr/>
      <dgm:t>
        <a:bodyPr/>
        <a:lstStyle/>
        <a:p>
          <a:endParaRPr lang="ru-RU"/>
        </a:p>
      </dgm:t>
    </dgm:pt>
    <dgm:pt modelId="{F31B3F97-22C9-46AD-AB4F-9DEC7A0C214B}">
      <dgm:prSet custT="1"/>
      <dgm:spPr/>
      <dgm:t>
        <a:bodyPr/>
        <a:lstStyle/>
        <a:p>
          <a:r>
            <a:rPr lang="ru-RU" sz="1050" dirty="0" smtClean="0"/>
            <a:t>ОИИ создана для осуществления на территории районов СПб общественного контроля за созданием доступной среды жизнедеятельности для инвалидов и других маломобильных групп населения при взаимодействии с ИОГВ СПб и другими заинтересованными организациями.</a:t>
          </a:r>
          <a:br>
            <a:rPr lang="ru-RU" sz="1050" dirty="0" smtClean="0"/>
          </a:br>
          <a:r>
            <a:rPr lang="ru-RU" sz="1050" dirty="0" smtClean="0"/>
            <a:t>Режим работы: с 11.00 до 18.00, понедельник-пятница, приемные часы: с 15.00 до 17.00 вторник, четверг.</a:t>
          </a:r>
          <a:br>
            <a:rPr lang="ru-RU" sz="1050" dirty="0" smtClean="0"/>
          </a:br>
          <a:r>
            <a:rPr lang="ru-RU" sz="1050" dirty="0" smtClean="0"/>
            <a:t>Телефоны </a:t>
          </a:r>
          <a:r>
            <a:rPr lang="ru-RU" sz="1050" dirty="0" err="1" smtClean="0"/>
            <a:t>call</a:t>
          </a:r>
          <a:r>
            <a:rPr lang="ru-RU" sz="1050" dirty="0" smtClean="0"/>
            <a:t>-центра: </a:t>
          </a:r>
        </a:p>
        <a:p>
          <a:r>
            <a:rPr lang="ru-RU" sz="1050" dirty="0" smtClean="0"/>
            <a:t>418-30-05, 418-35-05. </a:t>
          </a:r>
          <a:br>
            <a:rPr lang="ru-RU" sz="1050" dirty="0" smtClean="0"/>
          </a:br>
          <a:r>
            <a:rPr lang="ru-RU" sz="1050" dirty="0" smtClean="0"/>
            <a:t>Адрес: 3-я Красноармейская </a:t>
          </a:r>
          <a:br>
            <a:rPr lang="ru-RU" sz="1050" dirty="0" smtClean="0"/>
          </a:br>
          <a:r>
            <a:rPr lang="ru-RU" sz="1050" dirty="0" smtClean="0"/>
            <a:t>ул., 10</a:t>
          </a:r>
          <a:endParaRPr lang="ru-RU" sz="1050" b="1" dirty="0" smtClean="0"/>
        </a:p>
        <a:p>
          <a:endParaRPr lang="ru-RU" sz="1050" b="1" dirty="0"/>
        </a:p>
      </dgm:t>
    </dgm:pt>
    <dgm:pt modelId="{FB5EAF94-81FB-44EA-A1DA-1E95EF6CA470}" type="parTrans" cxnId="{C98EA1E8-CC75-4723-AEC5-6FA2B959535A}">
      <dgm:prSet/>
      <dgm:spPr/>
      <dgm:t>
        <a:bodyPr/>
        <a:lstStyle/>
        <a:p>
          <a:endParaRPr lang="ru-RU"/>
        </a:p>
      </dgm:t>
    </dgm:pt>
    <dgm:pt modelId="{EFEBEB5A-ED58-44E5-90BE-775E8861976D}" type="sibTrans" cxnId="{C98EA1E8-CC75-4723-AEC5-6FA2B959535A}">
      <dgm:prSet/>
      <dgm:spPr/>
      <dgm:t>
        <a:bodyPr/>
        <a:lstStyle/>
        <a:p>
          <a:endParaRPr lang="ru-RU"/>
        </a:p>
      </dgm:t>
    </dgm:pt>
    <dgm:pt modelId="{59F25F94-462C-4DDF-859A-D531B52164E7}" type="pres">
      <dgm:prSet presAssocID="{FA3BAD82-1117-4A69-9592-5EEE7D0F073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4013D-2B11-421B-932F-877F3C2A11DF}" type="pres">
      <dgm:prSet presAssocID="{FA3BAD82-1117-4A69-9592-5EEE7D0F0736}" presName="arrow" presStyleLbl="bgShp" presStyleIdx="0" presStyleCnt="1"/>
      <dgm:spPr/>
    </dgm:pt>
    <dgm:pt modelId="{A57B077D-7DCB-4926-BD0B-517F6747F3FC}" type="pres">
      <dgm:prSet presAssocID="{FA3BAD82-1117-4A69-9592-5EEE7D0F0736}" presName="linearProcess" presStyleCnt="0"/>
      <dgm:spPr/>
    </dgm:pt>
    <dgm:pt modelId="{7F7CB523-E711-4A33-8B68-5BA93A95AFF0}" type="pres">
      <dgm:prSet presAssocID="{A0BB8A6A-3FD6-42CF-BE9C-629B9E77FE1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DDF68-4B80-41CC-8CC5-E857C624CAEE}" type="pres">
      <dgm:prSet presAssocID="{D4C6A452-FEDF-4F32-A3AE-4F110EBFC109}" presName="sibTrans" presStyleCnt="0"/>
      <dgm:spPr/>
    </dgm:pt>
    <dgm:pt modelId="{FDE2D012-43C3-487D-AE71-C2D60F67A217}" type="pres">
      <dgm:prSet presAssocID="{422184D1-13AF-4276-8A1D-2EA36FDED54C}" presName="textNode" presStyleLbl="node1" presStyleIdx="1" presStyleCnt="4" custScaleX="77266" custScaleY="9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A8226-0F51-4065-82A3-C05973120EB9}" type="pres">
      <dgm:prSet presAssocID="{55D7AB4C-8C28-49C7-85AB-417203CD02C3}" presName="sibTrans" presStyleCnt="0"/>
      <dgm:spPr/>
    </dgm:pt>
    <dgm:pt modelId="{BFD479F7-B906-46C2-87C0-4307C51A713E}" type="pres">
      <dgm:prSet presAssocID="{404F9869-C07D-4D90-8246-1B806280F3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36B83-733B-4D36-B434-7B35DC4F965B}" type="pres">
      <dgm:prSet presAssocID="{067E1A90-875C-4E32-919E-CF431C20C839}" presName="sibTrans" presStyleCnt="0"/>
      <dgm:spPr/>
    </dgm:pt>
    <dgm:pt modelId="{E3DE561B-D3C9-413E-BB14-18BB86F6A86F}" type="pres">
      <dgm:prSet presAssocID="{F31B3F97-22C9-46AD-AB4F-9DEC7A0C214B}" presName="textNode" presStyleLbl="node1" presStyleIdx="3" presStyleCnt="4" custScaleY="199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BDF5C-E3D4-4DB3-ABAD-83A7F6563FEA}" srcId="{FA3BAD82-1117-4A69-9592-5EEE7D0F0736}" destId="{422184D1-13AF-4276-8A1D-2EA36FDED54C}" srcOrd="1" destOrd="0" parTransId="{CF0AC7D7-88A1-445A-943A-D0348E56362E}" sibTransId="{55D7AB4C-8C28-49C7-85AB-417203CD02C3}"/>
    <dgm:cxn modelId="{DC68FD67-7AC2-40DE-8C2B-F5F1CA6E6056}" type="presOf" srcId="{A0BB8A6A-3FD6-42CF-BE9C-629B9E77FE13}" destId="{7F7CB523-E711-4A33-8B68-5BA93A95AFF0}" srcOrd="0" destOrd="0" presId="urn:microsoft.com/office/officeart/2005/8/layout/hProcess9"/>
    <dgm:cxn modelId="{A24560C7-D2BC-4768-9AAD-C5D6B10C50F0}" type="presOf" srcId="{404F9869-C07D-4D90-8246-1B806280F339}" destId="{BFD479F7-B906-46C2-87C0-4307C51A713E}" srcOrd="0" destOrd="0" presId="urn:microsoft.com/office/officeart/2005/8/layout/hProcess9"/>
    <dgm:cxn modelId="{A345451C-AFA9-4988-8BC1-98ACE64F3348}" srcId="{FA3BAD82-1117-4A69-9592-5EEE7D0F0736}" destId="{404F9869-C07D-4D90-8246-1B806280F339}" srcOrd="2" destOrd="0" parTransId="{1BFF5F48-902A-4144-8ED6-F67D6B348643}" sibTransId="{067E1A90-875C-4E32-919E-CF431C20C839}"/>
    <dgm:cxn modelId="{4256C0CE-E9BF-4F4C-9DA1-FA40BA6AF5D4}" type="presOf" srcId="{FA3BAD82-1117-4A69-9592-5EEE7D0F0736}" destId="{59F25F94-462C-4DDF-859A-D531B52164E7}" srcOrd="0" destOrd="0" presId="urn:microsoft.com/office/officeart/2005/8/layout/hProcess9"/>
    <dgm:cxn modelId="{C98EA1E8-CC75-4723-AEC5-6FA2B959535A}" srcId="{FA3BAD82-1117-4A69-9592-5EEE7D0F0736}" destId="{F31B3F97-22C9-46AD-AB4F-9DEC7A0C214B}" srcOrd="3" destOrd="0" parTransId="{FB5EAF94-81FB-44EA-A1DA-1E95EF6CA470}" sibTransId="{EFEBEB5A-ED58-44E5-90BE-775E8861976D}"/>
    <dgm:cxn modelId="{9F22637D-D851-435D-A42A-1502383F4163}" type="presOf" srcId="{422184D1-13AF-4276-8A1D-2EA36FDED54C}" destId="{FDE2D012-43C3-487D-AE71-C2D60F67A217}" srcOrd="0" destOrd="0" presId="urn:microsoft.com/office/officeart/2005/8/layout/hProcess9"/>
    <dgm:cxn modelId="{F76F8677-9588-405C-BF44-C2B907D8799D}" srcId="{FA3BAD82-1117-4A69-9592-5EEE7D0F0736}" destId="{A0BB8A6A-3FD6-42CF-BE9C-629B9E77FE13}" srcOrd="0" destOrd="0" parTransId="{17BD2789-8A2B-47C8-8C4A-EEFCF2B3D206}" sibTransId="{D4C6A452-FEDF-4F32-A3AE-4F110EBFC109}"/>
    <dgm:cxn modelId="{98B1D9D0-4B96-4DD8-B152-E8800C6D4F4A}" type="presOf" srcId="{F31B3F97-22C9-46AD-AB4F-9DEC7A0C214B}" destId="{E3DE561B-D3C9-413E-BB14-18BB86F6A86F}" srcOrd="0" destOrd="0" presId="urn:microsoft.com/office/officeart/2005/8/layout/hProcess9"/>
    <dgm:cxn modelId="{A00A3601-C606-40D6-BA2D-B674943BDDDC}" type="presParOf" srcId="{59F25F94-462C-4DDF-859A-D531B52164E7}" destId="{11D4013D-2B11-421B-932F-877F3C2A11DF}" srcOrd="0" destOrd="0" presId="urn:microsoft.com/office/officeart/2005/8/layout/hProcess9"/>
    <dgm:cxn modelId="{966A867C-0A44-48CC-8091-ABD85F91F75D}" type="presParOf" srcId="{59F25F94-462C-4DDF-859A-D531B52164E7}" destId="{A57B077D-7DCB-4926-BD0B-517F6747F3FC}" srcOrd="1" destOrd="0" presId="urn:microsoft.com/office/officeart/2005/8/layout/hProcess9"/>
    <dgm:cxn modelId="{A10DF7EA-5A50-4E51-8A10-E86D107EADB1}" type="presParOf" srcId="{A57B077D-7DCB-4926-BD0B-517F6747F3FC}" destId="{7F7CB523-E711-4A33-8B68-5BA93A95AFF0}" srcOrd="0" destOrd="0" presId="urn:microsoft.com/office/officeart/2005/8/layout/hProcess9"/>
    <dgm:cxn modelId="{1474A891-4BB3-41A4-95B9-63E6A3A8156F}" type="presParOf" srcId="{A57B077D-7DCB-4926-BD0B-517F6747F3FC}" destId="{0FEDDF68-4B80-41CC-8CC5-E857C624CAEE}" srcOrd="1" destOrd="0" presId="urn:microsoft.com/office/officeart/2005/8/layout/hProcess9"/>
    <dgm:cxn modelId="{BE99C01A-7BE7-4359-8EF5-448EAACBD3E2}" type="presParOf" srcId="{A57B077D-7DCB-4926-BD0B-517F6747F3FC}" destId="{FDE2D012-43C3-487D-AE71-C2D60F67A217}" srcOrd="2" destOrd="0" presId="urn:microsoft.com/office/officeart/2005/8/layout/hProcess9"/>
    <dgm:cxn modelId="{ED871F02-41AF-456E-B3BC-E3707FAF1BDC}" type="presParOf" srcId="{A57B077D-7DCB-4926-BD0B-517F6747F3FC}" destId="{5C8A8226-0F51-4065-82A3-C05973120EB9}" srcOrd="3" destOrd="0" presId="urn:microsoft.com/office/officeart/2005/8/layout/hProcess9"/>
    <dgm:cxn modelId="{308C9389-CE2D-46A1-B467-EE7CF56282A6}" type="presParOf" srcId="{A57B077D-7DCB-4926-BD0B-517F6747F3FC}" destId="{BFD479F7-B906-46C2-87C0-4307C51A713E}" srcOrd="4" destOrd="0" presId="urn:microsoft.com/office/officeart/2005/8/layout/hProcess9"/>
    <dgm:cxn modelId="{5DACD2BD-6B0A-48AC-A5A6-302B00C5A83D}" type="presParOf" srcId="{A57B077D-7DCB-4926-BD0B-517F6747F3FC}" destId="{E8036B83-733B-4D36-B434-7B35DC4F965B}" srcOrd="5" destOrd="0" presId="urn:microsoft.com/office/officeart/2005/8/layout/hProcess9"/>
    <dgm:cxn modelId="{A7924D59-6DF0-42F0-854C-04F845045F22}" type="presParOf" srcId="{A57B077D-7DCB-4926-BD0B-517F6747F3FC}" destId="{E3DE561B-D3C9-413E-BB14-18BB86F6A86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4013D-2B11-421B-932F-877F3C2A11DF}">
      <dsp:nvSpPr>
        <dsp:cNvPr id="0" name=""/>
        <dsp:cNvSpPr/>
      </dsp:nvSpPr>
      <dsp:spPr>
        <a:xfrm>
          <a:off x="652436" y="0"/>
          <a:ext cx="7394282" cy="404066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F7CB523-E711-4A33-8B68-5BA93A95AFF0}">
      <dsp:nvSpPr>
        <dsp:cNvPr id="0" name=""/>
        <dsp:cNvSpPr/>
      </dsp:nvSpPr>
      <dsp:spPr>
        <a:xfrm>
          <a:off x="788" y="1212198"/>
          <a:ext cx="2217265" cy="1616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Межрегиональная общественная организация «Ассоциация ветеранов, инвалидов и пенсионеров» (МРОО "АВИП")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 </a:t>
          </a:r>
          <a:r>
            <a:rPr lang="en-US" sz="1100" kern="1200" dirty="0" smtClean="0">
              <a:hlinkClick xmlns:r="http://schemas.openxmlformats.org/officeDocument/2006/relationships" r:id="rId1"/>
            </a:rPr>
            <a:t>http://avip-spb.ru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9688" y="1291098"/>
        <a:ext cx="2059465" cy="1458464"/>
      </dsp:txXfrm>
    </dsp:sp>
    <dsp:sp modelId="{FDE2D012-43C3-487D-AE71-C2D60F67A217}">
      <dsp:nvSpPr>
        <dsp:cNvPr id="0" name=""/>
        <dsp:cNvSpPr/>
      </dsp:nvSpPr>
      <dsp:spPr>
        <a:xfrm>
          <a:off x="2328917" y="1229500"/>
          <a:ext cx="1713192" cy="15816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406127" y="1306710"/>
        <a:ext cx="1558772" cy="1427239"/>
      </dsp:txXfrm>
    </dsp:sp>
    <dsp:sp modelId="{BFD479F7-B906-46C2-87C0-4307C51A713E}">
      <dsp:nvSpPr>
        <dsp:cNvPr id="0" name=""/>
        <dsp:cNvSpPr/>
      </dsp:nvSpPr>
      <dsp:spPr>
        <a:xfrm>
          <a:off x="4152973" y="1212198"/>
          <a:ext cx="2217265" cy="1616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Общественная инспекция инвалидов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hlinkClick xmlns:r="http://schemas.openxmlformats.org/officeDocument/2006/relationships" r:id="rId3"/>
            </a:rPr>
            <a:t>https://vk.com/dost.sreda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hlinkClick xmlns:r="http://schemas.openxmlformats.org/officeDocument/2006/relationships" r:id="rId4"/>
            </a:rPr>
            <a:t>http://dostsreda.ru</a:t>
          </a:r>
          <a:endParaRPr lang="en-US" sz="1100" b="1" kern="1200" dirty="0" smtClean="0"/>
        </a:p>
      </dsp:txBody>
      <dsp:txXfrm>
        <a:off x="4231873" y="1291098"/>
        <a:ext cx="2059465" cy="1458464"/>
      </dsp:txXfrm>
    </dsp:sp>
    <dsp:sp modelId="{E3DE561B-D3C9-413E-BB14-18BB86F6A86F}">
      <dsp:nvSpPr>
        <dsp:cNvPr id="0" name=""/>
        <dsp:cNvSpPr/>
      </dsp:nvSpPr>
      <dsp:spPr>
        <a:xfrm>
          <a:off x="6481101" y="408640"/>
          <a:ext cx="2217265" cy="3223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ОИИ создана для осуществления на территории районов СПб общественного контроля за созданием доступной среды жизнедеятельности для инвалидов и других маломобильных групп населения при взаимодействии с ИОГВ СПб и другими заинтересованными организациями.</a:t>
          </a:r>
          <a:br>
            <a:rPr lang="ru-RU" sz="1050" kern="1200" dirty="0" smtClean="0"/>
          </a:br>
          <a:r>
            <a:rPr lang="ru-RU" sz="1050" kern="1200" dirty="0" smtClean="0"/>
            <a:t>Режим работы: с 11.00 до 18.00, понедельник-пятница, приемные часы: с 15.00 до 17.00 вторник, четверг.</a:t>
          </a:r>
          <a:br>
            <a:rPr lang="ru-RU" sz="1050" kern="1200" dirty="0" smtClean="0"/>
          </a:br>
          <a:r>
            <a:rPr lang="ru-RU" sz="1050" kern="1200" dirty="0" smtClean="0"/>
            <a:t>Телефоны </a:t>
          </a:r>
          <a:r>
            <a:rPr lang="ru-RU" sz="1050" kern="1200" dirty="0" err="1" smtClean="0"/>
            <a:t>call</a:t>
          </a:r>
          <a:r>
            <a:rPr lang="ru-RU" sz="1050" kern="1200" dirty="0" smtClean="0"/>
            <a:t>-центра: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418-30-05, 418-35-05. </a:t>
          </a:r>
          <a:br>
            <a:rPr lang="ru-RU" sz="1050" kern="1200" dirty="0" smtClean="0"/>
          </a:br>
          <a:r>
            <a:rPr lang="ru-RU" sz="1050" kern="1200" dirty="0" smtClean="0"/>
            <a:t>Адрес: 3-я Красноармейская </a:t>
          </a:r>
          <a:br>
            <a:rPr lang="ru-RU" sz="1050" kern="1200" dirty="0" smtClean="0"/>
          </a:br>
          <a:r>
            <a:rPr lang="ru-RU" sz="1050" kern="1200" dirty="0" smtClean="0"/>
            <a:t>ул., 10</a:t>
          </a:r>
          <a:endParaRPr lang="ru-RU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/>
        </a:p>
      </dsp:txBody>
      <dsp:txXfrm>
        <a:off x="6589339" y="516878"/>
        <a:ext cx="2000789" cy="3006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9DC8-A462-4176-84CD-B717E90ABDEE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31B1-3B07-465A-8A14-761DE0B73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6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2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5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7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8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6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2D20-5EC8-4750-A646-65D75650339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76-FF81-4154-9BC8-00D4EB2AF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4D5BAA5B1064E12C3E8AEDE6BCCB06934FCB0EE5006CEDD6EEF06F0O4I5J" TargetMode="External"/><Relationship Id="rId2" Type="http://schemas.openxmlformats.org/officeDocument/2006/relationships/hyperlink" Target="consultantplus://offline/ref=1A5EC6EDE2AA8985515CCD90BE6C64CB3F176ED3E427736429230EuFI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4you.spb.ru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4you.spb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4you.spb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4you.spb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0" y="173681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</a:rPr>
              <a:t>Комитет по социальной политике Санкт-Петербурга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Димсон\Desktop\ФиК\1 курс\пед практика презентация\71f93c_a0c3bd1242d54e52a173b27184d259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3681"/>
            <a:ext cx="1440160" cy="15431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636912"/>
            <a:ext cx="9144000" cy="2880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инфраструктуры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 с нарушениями   умственного развития</a:t>
            </a:r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307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отсутствие понятной  для усвоения информации на объекте социальной инфраструктуры,  отсутствие  помощи  на объекте социальной инфраструктуры для   получения информации и ориентации и др.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74756" name="Рисунок 3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по устранению барьеров окружающей среды для инвалидов с разными формами инвалидности</a:t>
            </a:r>
            <a:b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244600"/>
          <a:ext cx="8928100" cy="5496769"/>
        </p:xfrm>
        <a:graphic>
          <a:graphicData uri="http://schemas.openxmlformats.org/drawingml/2006/table">
            <a:tbl>
              <a:tblPr/>
              <a:tblGrid>
                <a:gridCol w="2674938"/>
                <a:gridCol w="6253162"/>
              </a:tblGrid>
              <a:tr h="6466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формы инвалидности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Общие рекомендации по устранению барьеров окружающей среды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70018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Инвалиды, передвигающиеся на креслах-колясках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Устранение физических барьеров на пути к месту предоставления услуг, альтернативные формы оказания услуг (в т.ч.) на дому, удобное размещение информации, организация работы помощников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70018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с нарушениями опорно-двигательного аппарата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Устранение физических барьеров на пути к месту предоставления услуг, организация места для отдыха; для инвалидов не действующих руками- помощь при выполнении необходимых действий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1293357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с нарушениями зрения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Устранение информационных и физических барьеров на пути движения, предоставление информации в доступном виде (укрупненный шрифт, плоско-точечный шрифт Брайля, контрастные знаки), допуск тифлопереводчика, допуск собаки проводника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646679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с нарушениями слуха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Устранение барьеров по предоставлению информации, допуск сурдопереводчика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970018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 с нарушениями умственного развития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Устранение барьеров по предоставлению информации («ясный язык» или «легкое чтение»), организация сопровождения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652989" cy="1656184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ИСО 9999-2014 Вспомогательные средства для людей с ограничениями жизнедеятельности.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 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терминология, утвержденный приказом Федерального агентства по техническому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егулированию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метрологии от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23.09.2014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1177-ст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51632—2014.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средства реабилитации людей с ограничениями жизнедеятельности. Общие технические требования и методы испытаний, утвержденный приказом Федерального агентства по техническому регулированию и метрологии от 15.10.2014 № 1331-ст</a:t>
            </a:r>
            <a:r>
              <a:rPr lang="ru-RU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352927" cy="48245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В Санкт-Петербурге обеспечение инвалидов с учетом их индивидуальной программы реабилитации осуществляется:</a:t>
            </a:r>
          </a:p>
          <a:p>
            <a:pPr algn="just"/>
            <a:r>
              <a:rPr lang="ru-RU" sz="1600" dirty="0" smtClean="0"/>
              <a:t>за </a:t>
            </a:r>
            <a:r>
              <a:rPr lang="ru-RU" sz="1600" dirty="0"/>
              <a:t>счет средств федерального бюджета техническими средствами реабилитации в соответствии с Федеральным перечнем реабилитационных мероприятий, технических средств реабилитации и услуг, предоставляемых инвалиду, утвержденным распоряжением Правительства Российской Федерации от 30.12.2005 № 2347-р (Федеральный перечень) через Государственное учреждение - Санкт-Петербургское региональное отделение Фонда социального страхования Российской Федерации (Региональное отделение ФСС</a:t>
            </a:r>
            <a:r>
              <a:rPr lang="ru-RU" sz="1600" dirty="0" smtClean="0"/>
              <a:t>),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за </a:t>
            </a:r>
            <a:r>
              <a:rPr lang="ru-RU" sz="1600" dirty="0"/>
              <a:t>счет средств бюджета Санкт-Петербурга дополнительными техническими средствами реабилитации (ДТСР) в соответствии с главой 10 «Социальная поддержка инвалидов» Закона Санкт-Петербурга от 09.11.2011 № 728-132 «Социальный кодекс Санкт-Петербурга» (Социальный кодекс) через отделы социальной защиты населения администраций районов </a:t>
            </a:r>
            <a:r>
              <a:rPr lang="ru-RU" sz="1600" dirty="0" smtClean="0"/>
              <a:t>Санкт-Петербурга</a:t>
            </a:r>
            <a:r>
              <a:rPr lang="ru-RU" sz="1600" dirty="0"/>
              <a:t>,</a:t>
            </a:r>
            <a:endParaRPr lang="ru-RU" sz="1600" dirty="0"/>
          </a:p>
          <a:p>
            <a:pPr algn="just"/>
            <a:r>
              <a:rPr lang="ru-RU" sz="1600" dirty="0" smtClean="0"/>
              <a:t>самостоятельно за счет средств </a:t>
            </a:r>
            <a:r>
              <a:rPr lang="ru-RU" sz="1600" dirty="0" smtClean="0"/>
              <a:t>инвалидов.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436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785" y="188640"/>
            <a:ext cx="7808655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Реестр ОСИ и услуг в приоритетных сферах жизнедеятельности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628800"/>
            <a:ext cx="8373616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Внутренняя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Реестра (разделы по строкам) формируется в виде сгруппированного списка по основным (приоритетным) сферам жизнедеятельности: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раздел – объекты здравоохранения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 раздел -  объекты образования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 раздел -  объекты социальной защиты населения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 раздел - объекты физической культуры и спорта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 раздел - объекты культуры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 раздел – объекты связи и информации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 раздел – объекты транспорта и дорожно-транспортной инфраструктуры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раздел – жилые здания и помещения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 раздел - объекты потребительского рынка и сферы услуг</a:t>
            </a: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 раздел – места приложения труда (специализированные предприятия и организации, специальные рабочие места для инвалидов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38" y="630932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Приказ Минтруда России от 25.12.2012 № 627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932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Состояние доступности основных структурно-функциональных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зон, варианты организации доступности объекта*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4"/>
          </a:xfrm>
        </p:spPr>
        <p:txBody>
          <a:bodyPr>
            <a:norm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Территория, прилегающая к зданию (участок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наличие автостоянки для инвалидов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(входы) в здание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(пути) движения внутри здания (в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пути эвакуации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целевого назначения здания (целевого посещения объекта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Санитарно-гигиенические помещения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информации и связи (на всех зонах)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объекту (от остановки транспорта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58112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для каждой категории инвалидов: К, О, С, Г, У и для всех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категорий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50445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с учетом СП 59.13330.2012.Свод правил. Доступность зданий и сооружений для МГН. Актуализированная редакция СНИП</a:t>
            </a:r>
            <a:endParaRPr lang="ru-RU" dirty="0"/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697461" y="6381327"/>
            <a:ext cx="678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i="1" dirty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Приказ Минтруда России </a:t>
            </a:r>
            <a:r>
              <a:rPr lang="ru-RU" altLang="ru-RU" sz="1800" b="1" i="1" dirty="0" smtClean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от 25.12.2012 </a:t>
            </a:r>
            <a:r>
              <a:rPr lang="ru-RU" altLang="ru-RU" sz="1800" b="1" i="1" dirty="0">
                <a:solidFill>
                  <a:srgbClr val="000714"/>
                </a:solidFill>
                <a:ea typeface="Calibri" pitchFamily="34" charset="0"/>
                <a:cs typeface="Arial" charset="0"/>
              </a:rPr>
              <a:t>№ 627 </a:t>
            </a:r>
            <a:endParaRPr 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714"/>
              </a:solidFill>
              <a:latin typeface="Palatino Linotype" pitchFamily="18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683765" cy="960668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Структурно-функциональные зоны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элементы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9004499"/>
              </p:ext>
            </p:extLst>
          </p:nvPr>
        </p:nvGraphicFramePr>
        <p:xfrm>
          <a:off x="251520" y="1196753"/>
          <a:ext cx="8496944" cy="4388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68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Структурно-функциональные зоны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Элементы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Территория, прилегающая к зданию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в</a:t>
                      </a:r>
                      <a:r>
                        <a:rPr lang="ru-RU" sz="1200" dirty="0" smtClean="0"/>
                        <a:t>ход (входы) на территорию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путь (пути) движения на территории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лестница (наружная)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пандус (наружный)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автостоянка и парковка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Вход</a:t>
                      </a:r>
                      <a:r>
                        <a:rPr lang="ru-RU" sz="1200" baseline="0" dirty="0" smtClean="0"/>
                        <a:t> в здание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лестница (наружная)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пандус (наружный)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входная площадка</a:t>
                      </a:r>
                      <a:r>
                        <a:rPr lang="ru-RU" sz="1200" baseline="0" dirty="0" smtClean="0"/>
                        <a:t> (перед дверью)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дверь (входная)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тамбур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Путь движения внутри здания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коридор (вестибюль, зона ожидания, галерея, балкон)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лестница (внутри здания)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пандус (внутри здания)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лифт пассажирский (или подъемник)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дверь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пути эвакуации (в </a:t>
                      </a:r>
                      <a:r>
                        <a:rPr lang="ru-RU" sz="1200" baseline="0" dirty="0" err="1" smtClean="0"/>
                        <a:t>т.ч</a:t>
                      </a:r>
                      <a:r>
                        <a:rPr lang="ru-RU" sz="1200" baseline="0" dirty="0" smtClean="0"/>
                        <a:t>. зоны безопасности)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7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6477860"/>
              </p:ext>
            </p:extLst>
          </p:nvPr>
        </p:nvGraphicFramePr>
        <p:xfrm>
          <a:off x="395536" y="836711"/>
          <a:ext cx="7899145" cy="53285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4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36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Структурно-функциональные зоны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Элементы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00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Зоны</a:t>
                      </a:r>
                      <a:r>
                        <a:rPr lang="ru-RU" sz="1200" baseline="0" dirty="0" smtClean="0"/>
                        <a:t> целевого назначения здания 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Жилые помещения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Места приложения труда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кабинетная форма обслуживания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зальная форма обслуживания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прилавочная форма обслуживания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форма обслуживания с перемещением по маршруту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кабина индивидуального обслуживания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16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Санитарно-гигиенические</a:t>
                      </a:r>
                      <a:r>
                        <a:rPr lang="ru-RU" sz="1200" baseline="0" dirty="0" smtClean="0"/>
                        <a:t> помещения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туалетная комната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душевая/ванная комната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бытовая комната (гардеробная)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80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Система информации на объекте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Сайт организации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комплексность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единообразие и непрерывность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/>
                        <a:t>оповещение о чрезвычайных ситуациях </a:t>
                      </a: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2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Пути движения к объекту от остановки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200" b="0" baseline="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853538" cy="742950"/>
          </a:xfrm>
        </p:spPr>
        <p:txBody>
          <a:bodyPr>
            <a:norm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Структурно-функциональные зоны и элементы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23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доступности путей следования к объекту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Описание пути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следования к объекту пассажирским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транспортом с указанием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маршрута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наличием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адаптированного пассажирского транспорта к объекту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Описание пути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объекту от ближайшей остановки пассажирского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 с указанием: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до объекта от остановки транспорта ________________ 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движения (пешком) ___________________ мин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 выделенного от проезжей части пешеходного пути (да, нет),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Перекрестки: нерегулируемые; регулируемые, со звуковой сигнализацией, таймером; нет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на пути следования к объекту: акустическая, тактильная, визуальная; нет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Перепады высоты на пути: есть, нет (описать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обустройство для инвалидов на коляске: да, нет ( __________________________)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323528" y="6381328"/>
            <a:ext cx="678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i="1" dirty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Приказ Минтруда России </a:t>
            </a:r>
            <a:r>
              <a:rPr lang="ru-RU" altLang="ru-RU" sz="1800" b="1" i="1" dirty="0" smtClean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от 25.12.2012 </a:t>
            </a:r>
            <a:r>
              <a:rPr lang="ru-RU" altLang="ru-RU" sz="1800" b="1" i="1" dirty="0">
                <a:solidFill>
                  <a:srgbClr val="000714"/>
                </a:solidFill>
                <a:ea typeface="Calibri" pitchFamily="34" charset="0"/>
                <a:cs typeface="Arial" charset="0"/>
              </a:rPr>
              <a:t>№ 627 </a:t>
            </a:r>
            <a:endParaRPr 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714"/>
              </a:solidFill>
              <a:latin typeface="Palatino Linotype" pitchFamily="18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5169"/>
            <a:ext cx="8229600" cy="1015663"/>
          </a:xfr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Статья 15. Обеспечение беспрепятственного доступа инвалидов к объектам социальной, инженерной и транспортной инфраструктур 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ФЗ от 24.11.1995 №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181-ФЗ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856895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органы государственной власти, органы государственной власти субъектов Российской Федерации, органы местного самоуправления (в сфере установленных полномочий), организации независимо от их организационно-правовых форм обеспечивают инвалидам (включая инвалидов, использующих кресла-коляски и собак-проводников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 условия для беспрепятственного доступа к объектам социальной, инженерной и транспортной инфраструктур (жилым, общественным и производственным зданиям, строениям и сооружениям, включая те, в которых расположены физкультурно-спортивные организации, организации культуры и другие организации), к местам отдыха и к предоставляемым в них услугам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2) условия для беспрепятственного пользования железнодорожным, воздушным, водным транспортом, автомобильным транспортом и городским наземным электрическим транспортом в городском, пригородном, междугородном сообщении, средствами связи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информации;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 возможность самостоятельного передвижения по территории, на которой расположены объекты социальной, инженерной и транспортной инфраструктур, входа в такие объекты и выхода из них, посадки в транспортное средство и высадки из него, в том числе с использованием кресла-коляски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4) сопровождение инвалидов, имеющих стойкие расстройства функции зрения и самостоятельного передвижения, и оказание им помощи на объектах социальной, инженерной и транспортной инфраструктур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</a:t>
            </a:r>
          </a:p>
          <a:p>
            <a:pPr marL="0" indent="0">
              <a:spcBef>
                <a:spcPts val="600"/>
              </a:spcBef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5) надлежащее размещение оборудования и носителей информации, необходимых для обеспечения беспрепятственного доступа инвалидов к объектам социальной, инженерной и транспортной инфраструктур и к услугам с учетом ограничений их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жизнедеятельности;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 дублирование необходимой для инвалидов звуковой и зрительной информации, а также надписей, знаков и иной текстовой и графической информации знаками, выполненными рельефно-точечным шрифтом Брайля, допуск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сурдопереводчика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тифлосурдопереводчика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 допуск на объекты социальной, инженерной и транспортной инфраструктур собаки-проводника при наличии документа, подтверждающего ее специальное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обучение;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) оказание работниками организаций, предоставляющих услуги населению, помощи инвалидам в преодолении барьеров, мешающих получению ими услуг наравне с другими лицами.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Статья 15. Обеспечение беспрепятственного доступа инвалидов к объектам социальной, инженерной и транспортной инфраструктур 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ФЗ от 24.11.1995 №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181-ФЗ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441456" y="476672"/>
            <a:ext cx="8229600" cy="55195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Федеральный закон «О социальной защите инвалидов в Российской Федерации»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i="1" dirty="0" smtClean="0">
                <a:solidFill>
                  <a:srgbClr val="002060"/>
                </a:solidFill>
              </a:rPr>
              <a:t>ст</a:t>
            </a:r>
            <a:r>
              <a:rPr lang="ru-RU" altLang="ru-RU" sz="1800" i="1" dirty="0" smtClean="0">
                <a:solidFill>
                  <a:srgbClr val="002060"/>
                </a:solidFill>
              </a:rPr>
              <a:t>. 15 Создание условий беспрепятственного доступа к:</a:t>
            </a:r>
          </a:p>
          <a:p>
            <a:pPr marL="457200" indent="-457200" eaLnBrk="1" hangingPunct="1">
              <a:spcBef>
                <a:spcPts val="0"/>
              </a:spcBef>
              <a:buAutoNum type="arabicPeriod"/>
            </a:pPr>
            <a:r>
              <a:rPr lang="ru-RU" altLang="ru-RU" sz="1800" i="1" dirty="0" smtClean="0">
                <a:solidFill>
                  <a:srgbClr val="002060"/>
                </a:solidFill>
              </a:rPr>
              <a:t>объектам</a:t>
            </a:r>
          </a:p>
          <a:p>
            <a:pPr marL="457200" indent="-457200" eaLnBrk="1" hangingPunct="1">
              <a:spcBef>
                <a:spcPts val="0"/>
              </a:spcBef>
              <a:buAutoNum type="arabicPeriod"/>
            </a:pPr>
            <a:r>
              <a:rPr lang="ru-RU" altLang="ru-RU" sz="1800" i="1" dirty="0" smtClean="0">
                <a:solidFill>
                  <a:srgbClr val="002060"/>
                </a:solidFill>
              </a:rPr>
              <a:t>услугам</a:t>
            </a:r>
          </a:p>
          <a:p>
            <a:pPr marL="457200" indent="-457200" eaLnBrk="1" hangingPunct="1">
              <a:spcBef>
                <a:spcPts val="0"/>
              </a:spcBef>
              <a:buAutoNum type="arabicPeriod"/>
            </a:pPr>
            <a:r>
              <a:rPr lang="ru-RU" altLang="ru-RU" sz="1800" i="1" dirty="0" smtClean="0">
                <a:solidFill>
                  <a:srgbClr val="002060"/>
                </a:solidFill>
              </a:rPr>
              <a:t>информации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i="1" dirty="0" smtClean="0">
                <a:solidFill>
                  <a:srgbClr val="002060"/>
                </a:solidFill>
              </a:rPr>
              <a:t>ст. 11 Индивидуальная программа реабилитации (</a:t>
            </a:r>
            <a:r>
              <a:rPr lang="ru-RU" altLang="ru-RU" sz="1800" i="1" dirty="0" err="1" smtClean="0">
                <a:solidFill>
                  <a:srgbClr val="002060"/>
                </a:solidFill>
              </a:rPr>
              <a:t>абилитации</a:t>
            </a:r>
            <a:r>
              <a:rPr lang="ru-RU" altLang="ru-RU" sz="1800" i="1" dirty="0" smtClean="0">
                <a:solidFill>
                  <a:srgbClr val="002060"/>
                </a:solidFill>
              </a:rPr>
              <a:t>) инвалида</a:t>
            </a:r>
          </a:p>
        </p:txBody>
      </p:sp>
      <p:sp>
        <p:nvSpPr>
          <p:cNvPr id="5" name="Овал 4"/>
          <p:cNvSpPr/>
          <p:nvPr/>
        </p:nvSpPr>
        <p:spPr>
          <a:xfrm>
            <a:off x="2899183" y="2875760"/>
            <a:ext cx="3348307" cy="21290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Существующие барьеры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695" y="3137329"/>
            <a:ext cx="1872208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prstClr val="white"/>
                </a:solidFill>
              </a:rPr>
              <a:t> </a:t>
            </a:r>
            <a:r>
              <a:rPr lang="ru-RU" sz="2800" i="1" dirty="0" smtClean="0">
                <a:solidFill>
                  <a:prstClr val="white"/>
                </a:solidFill>
              </a:rPr>
              <a:t>Инвалид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11136" y="3371627"/>
            <a:ext cx="2088232" cy="1137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</a:rPr>
              <a:t>Общество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350496" y="3537003"/>
            <a:ext cx="40960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6397639" y="3616242"/>
            <a:ext cx="37892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41456" y="3519"/>
            <a:ext cx="8229600" cy="40114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Доступность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617" y="4691798"/>
            <a:ext cx="16517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Уровень индивида: </a:t>
            </a:r>
            <a:br>
              <a:rPr lang="ru-RU" sz="1350" dirty="0"/>
            </a:br>
            <a:r>
              <a:rPr lang="ru-RU" sz="1350" dirty="0"/>
              <a:t>Изменения в ИПРА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3137900" y="5077851"/>
            <a:ext cx="2625782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/>
              <a:t>Национальный стандарт </a:t>
            </a:r>
            <a:r>
              <a:rPr lang="ru-RU" sz="1350" dirty="0" smtClean="0"/>
              <a:t>РФ</a:t>
            </a:r>
          </a:p>
          <a:p>
            <a:pPr algn="ctr"/>
            <a:endParaRPr lang="ru-RU" sz="1350" dirty="0"/>
          </a:p>
          <a:p>
            <a:pPr algn="ctr"/>
            <a:r>
              <a:rPr lang="ru-RU" sz="1350" dirty="0" smtClean="0"/>
              <a:t>ГОСТ </a:t>
            </a:r>
            <a:r>
              <a:rPr lang="ru-RU" sz="1350" dirty="0"/>
              <a:t>Р ИСО 9999-2014</a:t>
            </a:r>
          </a:p>
          <a:p>
            <a:pPr algn="ctr"/>
            <a:r>
              <a:rPr lang="ru-RU" sz="1350" dirty="0"/>
              <a:t>«Вспомогательные средства</a:t>
            </a:r>
            <a:br>
              <a:rPr lang="ru-RU" sz="1350" dirty="0"/>
            </a:br>
            <a:r>
              <a:rPr lang="ru-RU" sz="1350" dirty="0"/>
              <a:t>для людей с ограничениями </a:t>
            </a:r>
            <a:br>
              <a:rPr lang="ru-RU" sz="1350" dirty="0"/>
            </a:br>
            <a:r>
              <a:rPr lang="ru-RU" sz="1350" dirty="0"/>
              <a:t>жизнедеятельности.</a:t>
            </a:r>
            <a:br>
              <a:rPr lang="ru-RU" sz="1350" dirty="0"/>
            </a:br>
            <a:r>
              <a:rPr lang="ru-RU" sz="1350" dirty="0"/>
              <a:t>Классификация и терминология»</a:t>
            </a:r>
            <a:endParaRPr lang="ru-RU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019257" y="4766164"/>
            <a:ext cx="202940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smtClean="0"/>
              <a:t>Уровень </a:t>
            </a:r>
            <a:r>
              <a:rPr lang="ru-RU" sz="1350" dirty="0"/>
              <a:t>общества: </a:t>
            </a:r>
            <a:br>
              <a:rPr lang="ru-RU" sz="1350" dirty="0"/>
            </a:br>
            <a:r>
              <a:rPr lang="ru-RU" sz="1350" dirty="0"/>
              <a:t>Паспортизация объектов</a:t>
            </a:r>
          </a:p>
          <a:p>
            <a:r>
              <a:rPr lang="ru-RU" sz="1350" dirty="0" smtClean="0"/>
              <a:t>ТСР </a:t>
            </a:r>
            <a:r>
              <a:rPr lang="ru-RU" sz="1350" dirty="0"/>
              <a:t>для обеспечения </a:t>
            </a:r>
            <a:br>
              <a:rPr lang="ru-RU" sz="1350" dirty="0"/>
            </a:br>
            <a:r>
              <a:rPr lang="ru-RU" sz="1350" dirty="0"/>
              <a:t>доступности </a:t>
            </a:r>
            <a:br>
              <a:rPr lang="ru-RU" sz="1350" dirty="0"/>
            </a:br>
            <a:r>
              <a:rPr lang="ru-RU" sz="1350" dirty="0"/>
              <a:t>(технические средства </a:t>
            </a:r>
            <a:br>
              <a:rPr lang="ru-RU" sz="1350" dirty="0"/>
            </a:br>
            <a:r>
              <a:rPr lang="ru-RU" sz="1350" dirty="0"/>
              <a:t>адаптации)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7824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600201"/>
            <a:ext cx="8147248" cy="35569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обеспечения условий доступности для инвалидов объектов социальной, инженерной и транспортной инфраструктур и предоставляемых услуг, а также оказания им при этом необходимой помощи устанавливается федеральными органами исполнительной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 в установленных сферах деятельности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34675"/>
            <a:ext cx="8229600" cy="1569660"/>
          </a:xfr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Статья 15. Обеспечение беспрепятственного доступа инвалидов к объектам социальной, инженерной и транспортной инфраструктур 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ФЗ от 24.11.1995 №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181-ФЗ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69"/>
            <a:ext cx="8733656" cy="38039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принятия нормативных правовых актов федеральными органами исполнительной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 по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состоянию на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10.10.2016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7848" y="425669"/>
          <a:ext cx="8856984" cy="6432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201"/>
                <a:gridCol w="3764080"/>
                <a:gridCol w="2924305"/>
                <a:gridCol w="1771398"/>
              </a:tblGrid>
              <a:tr h="351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Нормативный правовой акт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Ответственные исполнители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Срок принятия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</a:tr>
              <a:tr h="365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Приказы «Об установлении порядков обеспечения условий доступности для инвалидов объектов социальной, инженерной и транспортной инфраструктур и предоставляемых услуг, а также оказания им при этом необходимой помощи в установленных сферах деятельности» 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effectLst/>
                      </a:endParaRPr>
                    </a:p>
                    <a:p>
                      <a:pPr indent="457200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Минтруд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Минюст России</a:t>
                      </a: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МВД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Минэкономразвития России</a:t>
                      </a:r>
                    </a:p>
                    <a:p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Минпромторг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Минобороны России</a:t>
                      </a:r>
                    </a:p>
                    <a:p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Минспорт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Минздрав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Минкультуры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Минтранс России</a:t>
                      </a: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Минкомсвязи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</a:p>
                    <a:p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Судебный департамент при Верховном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суде РФ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30.07.2015 № 527н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19.08.2015 №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22.09.2015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222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02.10.2015 № 233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30.07.2015 № 809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13.08.2015 № 565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18.12.2015 № 4146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30.09.2015 № 572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24.08.2015 № 825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12.11.2015 № 802н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20.11.2015 № 2834,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16.11.2015 № 2800, </a:t>
                      </a:r>
                      <a:b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2803,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10.11.2015 № 2761,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09.09.2015 № 2400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09.11.2015 № 1309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06.11.2015 №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01.12.2015 № 347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11.12.2015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355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15.02.2016  №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24,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№25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22.09.2015 №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30.11.2015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483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31.12.2015 № 406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2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Приказы «Об утверждении плана мероприятий по повышению значений показателей доступности для инвалидов объектов социальной, инженерной и транспортной инфраструктур и условий для беспрепятственного пользования услугами в сферах установленной деятельности, осуществляемых в течение переходного периода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Минтруд </a:t>
                      </a:r>
                      <a:r>
                        <a:rPr lang="ru-RU" sz="1050" dirty="0">
                          <a:effectLst/>
                        </a:rPr>
                        <a:t>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Минюст </a:t>
                      </a:r>
                      <a:r>
                        <a:rPr lang="ru-RU" sz="1050" dirty="0">
                          <a:effectLst/>
                        </a:rPr>
                        <a:t>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Минздрав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Минкультуры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Минтранс </a:t>
                      </a:r>
                      <a:r>
                        <a:rPr lang="ru-RU" sz="1050" dirty="0">
                          <a:effectLst/>
                        </a:rPr>
                        <a:t>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Минкомсвязи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Минобрнауки</a:t>
                      </a:r>
                      <a:r>
                        <a:rPr lang="ru-RU" sz="1050" dirty="0">
                          <a:effectLst/>
                        </a:rPr>
                        <a:t>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Минспорт</a:t>
                      </a:r>
                      <a:r>
                        <a:rPr lang="ru-RU" sz="1050" dirty="0">
                          <a:effectLst/>
                        </a:rPr>
                        <a:t>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Минстрой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Минэкономразвития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Минпромторг</a:t>
                      </a:r>
                      <a:r>
                        <a:rPr lang="ru-RU" sz="1050" dirty="0">
                          <a:effectLst/>
                        </a:rPr>
                        <a:t>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МЧС России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МВД России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30.09.2015 №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01.10.2015 № 680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20.11.2015 № 834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16.12.2015 № 3106,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23.12.2015 № 3235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23.11.2015 № 339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06.11.2015 № 449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02.12.2015 № 1399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29.09.2015 № 909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27.10.2015 № 770/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30.0.2015 № 719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29.12.2015 № 4303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01.12.2015 № 630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0" marR="547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50825" y="949325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/>
              <a:t>	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оценке доступности объекта необходимо учитывать сроки проведения мероприятий по созданию условий доступности для инвалидов с учетом действующих на соответствующий период сводов правил по проектированию и строительству: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01.07.2015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работ по созданию условий беспрепятственного доступа для МГН осуществлялось в соответствии с требованиями свода правил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СНиП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 35-01-2001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«Доступность зданий и сооружений для маломобильных групп населения», утвержденного Постановлением Госстроя РФ от 16.07.2001 № 73;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01.07.2015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обязательными к исполнению при проектировании являются требования свода правил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СП 59.13330.2012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«СНиП 35-01-2001 «Доступность зданий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сооружений для маломобильных групп населения», утвержденного приказом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Минрегиона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 от 27.12.2011 № 605, в соответствии с постановлением Правительства Российской Федерации от 26.12.2014 № 1521 «Об утверждении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безопасности зданий и сооружений»;</a:t>
            </a:r>
          </a:p>
          <a:p>
            <a:pPr algn="just" eaLnBrk="1" hangingPunct="1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01.07.2016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обязательными к исполнению при вводе новых объектов являются требования свода правил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СП 59.13330.2012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со статьей 26 Федерального закона от 01.12.2014 № 419-ФЗ «О внесении изменений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отдельные законодательные акты Российской Федерации по вопросам социальной защиты инвалидов в связи с ратификацией Конвенции о правах инвалидов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just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15.05.2017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вступил в силу свод правил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59.13330.2016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«Доступность зданий и сооружений для маломобильных групп населения. Актуализированная редакция </a:t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СНиП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35-01-2001», утвержденный приказом Минстроя России от 14.11.2016 № 798/пр.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0"/>
            <a:ext cx="88931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Особенности переходного периода в связи с изменениями требований по доступности в строительных правилах в 2015-2016 годах: механизм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оценки доступности ОСИ</a:t>
            </a:r>
          </a:p>
        </p:txBody>
      </p:sp>
    </p:spTree>
    <p:extLst>
      <p:ext uri="{BB962C8B-B14F-4D97-AF65-F5344CB8AC3E}">
        <p14:creationId xmlns:p14="http://schemas.microsoft.com/office/powerpoint/2010/main" val="5908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Собственник (пользователь) объекта </a:t>
            </a:r>
            <a:br>
              <a:rPr lang="ru-RU" sz="2000" dirty="0" smtClean="0"/>
            </a:br>
            <a:r>
              <a:rPr lang="ru-RU" sz="2000" b="1" dirty="0" smtClean="0"/>
              <a:t>до его реконструкции или капитального ремонта</a:t>
            </a: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2000" dirty="0" smtClean="0"/>
              <a:t>должен принимать по согласованию с одним из общественных объединений инвалидов меры для обеспечения доступа инвалидов </a:t>
            </a:r>
            <a:br>
              <a:rPr lang="ru-RU" sz="2000" dirty="0" smtClean="0"/>
            </a:br>
            <a:r>
              <a:rPr lang="ru-RU" sz="2000" dirty="0" smtClean="0"/>
              <a:t>к месту предоставления услуги либо, когда это возможно, обеспечить предоставление необходимых услуг по месту жительства инвалида или в дистанционном режиме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3212976"/>
            <a:ext cx="447685" cy="450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80312" y="3068960"/>
            <a:ext cx="396044" cy="471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76056" y="3212976"/>
            <a:ext cx="0" cy="390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15616" y="3645024"/>
            <a:ext cx="2362131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 месту предоставления услуги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83968" y="3645024"/>
            <a:ext cx="1746843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дому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6444208" y="3645024"/>
            <a:ext cx="2044710" cy="7861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дистанционно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234888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выбор способа предоставления услуг для инвалидов с учетом действующих с 01.01.2016 в соответствующих сферах деятельности Порядков, утвержденных федеральными органами исполнительной власти</a:t>
            </a:r>
            <a:endParaRPr lang="ru-RU" dirty="0"/>
          </a:p>
        </p:txBody>
      </p:sp>
      <p:pic>
        <p:nvPicPr>
          <p:cNvPr id="15" name="Picture 8" descr="j0293238"/>
          <p:cNvPicPr>
            <a:picLocks noChangeAspect="1" noChangeArrowheads="1"/>
          </p:cNvPicPr>
          <p:nvPr/>
        </p:nvPicPr>
        <p:blipFill>
          <a:blip r:embed="rId2" cstate="print">
            <a:lum bright="8000" contrast="46000"/>
          </a:blip>
          <a:srcRect/>
          <a:stretch>
            <a:fillRect/>
          </a:stretch>
        </p:blipFill>
        <p:spPr bwMode="auto">
          <a:xfrm>
            <a:off x="1" y="0"/>
            <a:ext cx="1043608" cy="77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323528" y="4581128"/>
            <a:ext cx="4248472" cy="1122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согласование с одним из общественных объединений инвалидов*</a:t>
            </a:r>
            <a:endParaRPr lang="ru-RU" sz="1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331640" y="4365104"/>
            <a:ext cx="23166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520" y="56612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 в качестве методической помощи Комитетом на интернет-сайте «Доступная среда жизнедеятельности инвалидов </a:t>
            </a:r>
            <a:br>
              <a:rPr lang="ru-RU" sz="1200" dirty="0" smtClean="0"/>
            </a:br>
            <a:r>
              <a:rPr lang="ru-RU" sz="1200" dirty="0" smtClean="0"/>
              <a:t>Санкт-Петербурга» </a:t>
            </a:r>
            <a:r>
              <a:rPr lang="ru-RU" sz="1200" dirty="0" smtClean="0">
                <a:hlinkClick r:id="rId3"/>
              </a:rPr>
              <a:t>www.city4you.spb.ru</a:t>
            </a:r>
            <a:r>
              <a:rPr lang="ru-RU" sz="1200" dirty="0" smtClean="0"/>
              <a:t> размещен «Порядок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инфраструктуры» с образцом формы акта согласованных мероприятий по обеспечению доступа инвалидов к месту предоставления услуги и инструкция по заполнению акта.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4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37" y="1052736"/>
            <a:ext cx="8421533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   Собственники объектов, где инвалидам предоставляются услуги, которые невозможно полностью приспособить к потребностям инвалидов, принимают (до их реконструкции или капитального ремонта) согласованные с одним из общественных объединений инвалидов, осуществляющих свою деятельность на территории поселения, муниципального района, городского округа, меры для обеспечения доступа инвалидов к месту предоставления услуг либо, когда это возможно обеспечить, для предоставления необходимых услуг по месту жительства инвалидов или в дистанционном режиме.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  На арендуемых объектах, которые невозможно полностью приспособить к потребностям инвалидов, принимают меры по дополнению соглашений с арендодателями либо по включению в договоры аренды условий об исполнении собственником объекта требований по обеспечению условий доступности для инвалидов объектов и услуг.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  В целях определения мер по поэтапному повышению уровня условий доступности для инвалидов объектов и услуг в соответствующей сфере учреждением (организацией) организуется обследование, по результатам которого составляется паспорт доступности для инвалидов объекта и предоставляемых на нем услуг.</a:t>
            </a:r>
          </a:p>
          <a:p>
            <a:pPr marL="0" indent="0">
              <a:lnSpc>
                <a:spcPct val="13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6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действий учреждений (организаций) по созданию условий для обеспечения доступности для инвалидов места предоставления услуги до проведения реконструкции или капитального ремонта объекта социальной инфраструктуры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 целях поэтапного повышения уровня доступности для инвалидов объектов и услуг в соответствующей сфере проводится обследование объектов, руководителем учреждения (организации) утверждаются состав Комиссии по проведению обследования и паспортизации,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план-график проведения обследования и паспортизации, организуется работа Комиссии, по результатам которого: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оценивается степень доступности объектов и услуг;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определяются объекты, доступные для инвалидов, объекты, которые невозможно полностью приспособить для нужд инвалидов до проведения работ капитального характера, реконструкции (недоступные и частично доступные);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разрабатываются предложения организационного, технического и управленческого характера по срокам и объемам работ, необходимых для приведения объекта и порядка предоставления на нем услуг в соответствии с действующим законодательством;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Паспорт* доступности для инвалидов объекта и услуг, предоставляемых на нем, утверждается руководителем соответствующего учреждения (организации);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учреждений (организаций) по созданию условий доступности для инвалидов объектов и услуг в соответствии с действующим законодательством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7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*Паспорт доступности: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525963"/>
          </a:xfrm>
        </p:spPr>
        <p:txBody>
          <a:bodyPr>
            <a:noAutofit/>
          </a:bodyPr>
          <a:lstStyle/>
          <a:p>
            <a:pPr marL="0" indent="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объекта и предоставляемых на нем государственных услуг населению: адрес объекта; наименование предоставляемых услуг; сведения об объекте (отдельно стоящее здание, количество этажей, кв. м/часть здания, этажей или помещение на этаже,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наличие прилегающего земельного участка,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наименование организации, адрес места нахождения организации; основание для пользования объекта (оперативное управление, аренда, собственность); форма собственности (государственная, муниципальная, частная); административно-территориальная подведомственность (федеральная, региональная, муниципальная); наименование и адрес вышестоящей организации.</a:t>
            </a:r>
          </a:p>
          <a:p>
            <a:pPr marL="0" indent="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действующего порядка предоставления на объекте услуг населению: сфера деятельности; плановая мощность (посещаемость, количество обслуживаемых в день, вместимость, пропускная способность); форма оказания услуг; категории обслуживаемого населения по возрасту; категории обслуживаемых инвалидов.</a:t>
            </a:r>
          </a:p>
          <a:p>
            <a:pPr marL="0" indent="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и имеющихся недостатков в обеспечении условий доступности для инвалидов объекта и предоставляемых услуг.</a:t>
            </a:r>
          </a:p>
          <a:p>
            <a:pPr marL="0" indent="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Предлагаемые управленческие решения по срокам и объемам работ, необходимым для приведения объекта и порядка предоставления на нем услуг в соответствие с требованиями законодательства РФ об обеспечении условий их доступности для инвалидов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5. издается </a:t>
            </a:r>
            <a:r>
              <a:rPr lang="ru-RU" dirty="0"/>
              <a:t>приказ об утверждении перечней:</a:t>
            </a:r>
          </a:p>
          <a:p>
            <a:pPr marL="0" indent="0">
              <a:buNone/>
            </a:pPr>
            <a:r>
              <a:rPr lang="ru-RU" dirty="0"/>
              <a:t>5.1. объектов, на которых соблюдены условия доступности для инвалидов;</a:t>
            </a:r>
          </a:p>
          <a:p>
            <a:pPr marL="0" indent="0">
              <a:buNone/>
            </a:pPr>
            <a:r>
              <a:rPr lang="ru-RU" dirty="0"/>
              <a:t>5.2. объектов, которые невозможно полностью приспособить для нужд инвалидов и в которых обеспечиваются условия доступности:</a:t>
            </a:r>
          </a:p>
          <a:p>
            <a:pPr marL="0" indent="0">
              <a:buNone/>
            </a:pPr>
            <a:r>
              <a:rPr lang="ru-RU" dirty="0"/>
              <a:t>5.2.1. по месту предоставления услуг с оформлением акта, согласованного с общественным объединением инвалидов;</a:t>
            </a:r>
          </a:p>
          <a:p>
            <a:pPr marL="0" indent="0">
              <a:buNone/>
            </a:pPr>
            <a:r>
              <a:rPr lang="ru-RU" dirty="0"/>
              <a:t>5.2.2. по месту жительства инвалида (на дому);</a:t>
            </a:r>
          </a:p>
          <a:p>
            <a:pPr marL="0" indent="0">
              <a:buNone/>
            </a:pPr>
            <a:r>
              <a:rPr lang="ru-RU" dirty="0"/>
              <a:t>5.2.3. в дистанционном режиме.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II</a:t>
            </a:r>
            <a:r>
              <a:rPr lang="ru-RU" b="1" dirty="0"/>
              <a:t>. Учреждениями (организациями) осуществляется инструктирование или обучение специалистов, работающих с инвалидами, с принятием соответствующих организационно-распорядительных документов и закреплением соответствующих обязанностей в должностных инструкциях работников.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5607" y="1166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учреждений (организаций) по созданию условий доступности для инвалидов объектов и услуг в соответствии с действующим законодательством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2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. Информация об условиях доступности для инвалидов предоставляемых услуг на соответствующих объектах должна быть размещена на официальном сайте  учреждения (организации) в информационно-телекоммуникационной сети «Интернет» в виде перечня объектов с указанием: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перечня доступных объектов;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перечня объектов, на которых обеспечиваются меры, согласованные с одним из общественных объединений инвалидов, для обеспечения доступа по месту предоставления услуг (типовой образец акта размещен на сайте </a:t>
            </a:r>
            <a:r>
              <a:rPr lang="en-US" dirty="0" smtClean="0">
                <a:hlinkClick r:id="rId2"/>
              </a:rPr>
              <a:t>www.city4you.spb.ru</a:t>
            </a:r>
            <a:r>
              <a:rPr lang="ru-RU" dirty="0" smtClean="0"/>
              <a:t> в «Методических рекомендациях» раздела «Доступность объектов»);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перечня объектов, обеспечивающих предоставление услуг по месту жительства инвалида (на дому);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перечня объектов, обеспечивающих предоставление услуг в дистанционном режиме.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учреждений (организаций) по созданию условий доступности для инвалидов объектов и услуг 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действующим законодательством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38" y="34731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доступности, паспортизация, выбор способа предоставления услуги на ОСИ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55151"/>
              </p:ext>
            </p:extLst>
          </p:nvPr>
        </p:nvGraphicFramePr>
        <p:xfrm>
          <a:off x="467516" y="1124744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90"/>
                <a:gridCol w="382521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доступности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Варианты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Условия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 (6) – все 6 функциональных зон доступны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вновь вводимые объекты с 01.07.2016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 (2,3,4);</a:t>
                      </a:r>
                      <a:r>
                        <a:rPr lang="ru-RU" sz="1600" baseline="0" dirty="0" smtClean="0"/>
                        <a:t> Б (2,4); Б (1,2,4)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принципиально дата ввода объекта и дата согласования проекта (объекты, введенные до 01.07.2016)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ДУ-им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доступно условно с учетом имеющейся индивидуальной мобильности инвалида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требует согласования с общественными организациями инвалидов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ДУ-</a:t>
                      </a:r>
                      <a:r>
                        <a:rPr lang="ru-RU" sz="1600" dirty="0" err="1" smtClean="0"/>
                        <a:t>пп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доступно условно к месту предоставления услуги с помощью персонала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требует согласования с общественными организациями инвалидов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ДУ-дом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услуг на дому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решение принимает руководитель</a:t>
                      </a:r>
                      <a:r>
                        <a:rPr lang="ru-RU" sz="1600" baseline="0" dirty="0" smtClean="0"/>
                        <a:t> организации 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ДУ-</a:t>
                      </a:r>
                      <a:r>
                        <a:rPr lang="ru-RU" sz="1600" dirty="0" err="1" smtClean="0"/>
                        <a:t>дистант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услуг дистанционным</a:t>
                      </a:r>
                      <a:r>
                        <a:rPr lang="ru-RU" sz="1600" baseline="0" dirty="0" smtClean="0"/>
                        <a:t> способом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решение принимает руководитель</a:t>
                      </a:r>
                      <a:r>
                        <a:rPr lang="ru-RU" sz="1600" baseline="0" dirty="0" smtClean="0"/>
                        <a:t> организации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1</a:t>
            </a:r>
            <a:r>
              <a:rPr lang="ru-RU" sz="1800" dirty="0" smtClean="0"/>
              <a:t>. </a:t>
            </a:r>
            <a:r>
              <a:rPr lang="ru-RU" sz="1800" dirty="0"/>
              <a:t>Виды помощи, оказываемые инвалиду в преодолении барьеров, мешающих получению им услуг на объектах социальной, инженерной и транспортной инфраструктур наравне с другими лицами, </a:t>
            </a:r>
            <a:r>
              <a:rPr lang="ru-RU" sz="1800" dirty="0" smtClean="0"/>
              <a:t>организациями, </a:t>
            </a:r>
            <a:r>
              <a:rPr lang="ru-RU" sz="1800" dirty="0"/>
              <a:t>предоставляющими услуги населению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.1. Помощь инвалиду «К» при входе и выходе, посадке в транспортное средство и высадке из него,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с использованием кресло-коляски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.2. Сопровождение инвалида, имеющего стойкие нарушения функции зрения </a:t>
            </a:r>
            <a:br>
              <a:rPr lang="ru-RU" sz="1800" dirty="0" smtClean="0"/>
            </a:br>
            <a:r>
              <a:rPr lang="ru-RU" sz="1800" dirty="0" smtClean="0"/>
              <a:t>и самостоятельного передвижения («К», «О», «С»), и оказание ему помощи на объектах социальной, инженерной и транспортной инфраструктур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.3. Обеспечение допуска на объекты собаки-проводника при наличии соответствующего документа, подтверждающего ее специальное обучение («С»)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.4. Предоставление инвалидам по слуху при необходимости услуги с использованием русского жестового языка, включая допуск </a:t>
            </a:r>
            <a:r>
              <a:rPr lang="ru-RU" sz="1800" dirty="0" err="1" smtClean="0"/>
              <a:t>сурдопереводчика</a:t>
            </a:r>
            <a:r>
              <a:rPr lang="ru-RU" sz="1800" dirty="0" smtClean="0"/>
              <a:t>, </a:t>
            </a:r>
            <a:r>
              <a:rPr lang="ru-RU" sz="1800" dirty="0" err="1" smtClean="0"/>
              <a:t>тифлосурдопереводчика</a:t>
            </a:r>
            <a:r>
              <a:rPr lang="ru-RU" sz="1800" dirty="0" smtClean="0"/>
              <a:t> («Г», «ГС»)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.5. Оказание необходимой помощи в доступной для него форме в уяснении порядка предоставления и получения услуги, в оформлении документов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1</a:t>
            </a:r>
            <a:r>
              <a:rPr lang="ru-RU" sz="1800" dirty="0" smtClean="0"/>
              <a:t>.6. Иная помощь (вписывается МСЭ)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038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ИПРА инвалидов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Минтруда России от 31.07.2015 № 528н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необходимой помощи инвалидам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3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мероприятий по доступности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7338"/>
              </p:ext>
            </p:extLst>
          </p:nvPr>
        </p:nvGraphicFramePr>
        <p:xfrm>
          <a:off x="457200" y="908719"/>
          <a:ext cx="8147248" cy="58327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1032"/>
                <a:gridCol w="6726216"/>
              </a:tblGrid>
              <a:tr h="12035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этап: 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доступности объекта и выбор способа предоставления услуги</a:t>
                      </a:r>
                    </a:p>
                    <a:p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8490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этап: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индивидуальной мобильности самостоятельного передвижения инвалида по объекту (маршрут движения инвалида, приобретение технических средств адаптации, ремонтные работы на отдельных участках,  функциональных зонах)</a:t>
                      </a:r>
                    </a:p>
                    <a:p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442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этап: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условий для полной доступности ПСД, строительство/реконструкция/капитальный ремонт</a:t>
                      </a:r>
                    </a:p>
                    <a:p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488832" cy="87163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организации, предоставляющие услуги по согласованию мер для обеспечения доступа инвалидов к месту предоставления услуги на объекте до проведения его реконструкции или капитального ремонта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4430317"/>
              </p:ext>
            </p:extLst>
          </p:nvPr>
        </p:nvGraphicFramePr>
        <p:xfrm>
          <a:off x="284206" y="2173244"/>
          <a:ext cx="8699156" cy="40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9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marL="0" indent="-51435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	1. </a:t>
            </a:r>
            <a:r>
              <a:rPr lang="ru-RU" sz="1800" b="1" dirty="0" smtClean="0">
                <a:solidFill>
                  <a:schemeClr val="tx2"/>
                </a:solidFill>
              </a:rPr>
              <a:t>Статья 15 Федерального закона № 181-ФЗ: </a:t>
            </a:r>
            <a:r>
              <a:rPr lang="ru-RU" sz="1800" dirty="0" smtClean="0">
                <a:solidFill>
                  <a:schemeClr val="tx2"/>
                </a:solidFill>
              </a:rPr>
              <a:t>участие общественных объединений инвалидов в принятии решений осуществляется в части согласования мер для обеспечения доступа инвалидов к месту предоставления услуги в случаях, когда существующие ОСИ полностью приспособить с учетом потребностей инвалидов до их реконструкции или капитального ремонта невозможно.</a:t>
            </a:r>
          </a:p>
          <a:p>
            <a:pPr marL="0" indent="-51435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	2. </a:t>
            </a:r>
            <a:r>
              <a:rPr lang="ru-RU" sz="1800" b="1" dirty="0" smtClean="0">
                <a:solidFill>
                  <a:schemeClr val="tx2"/>
                </a:solidFill>
              </a:rPr>
              <a:t>Статья 33 Федерального закона № 181-ФЗ: </a:t>
            </a:r>
            <a:r>
              <a:rPr lang="ru-RU" sz="1800" dirty="0" smtClean="0">
                <a:solidFill>
                  <a:schemeClr val="tx2"/>
                </a:solidFill>
              </a:rPr>
              <a:t>привлечение полномочных представителей общественных объединений инвалидов для подготовки и принятия решений, затрагивающих интересы инвалидов.</a:t>
            </a:r>
          </a:p>
          <a:p>
            <a:pPr marL="514350" indent="-514350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0" indent="-51435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Порядок привлечения органами и организациями общественных объединений инвалидов для подготовки и принятия решений, затрагивающих интересы инвалидов, действующим законодательством не определен.</a:t>
            </a:r>
          </a:p>
          <a:p>
            <a:pPr marL="514350" indent="-514350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2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общественных объединений инвалидов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302\Desktop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39703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F:\общественная инспекция 2\IMG_2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4702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2" descr="IMG_40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71646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F:\общественная инспекция 2\IMG_2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9876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01491"/>
            <a:ext cx="7886700" cy="1010211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Перечень документов по созданию условий доступности учреждения для инвалидов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102724" cy="4495353"/>
          </a:xfrm>
        </p:spPr>
        <p:txBody>
          <a:bodyPr>
            <a:noAutofit/>
          </a:bodyPr>
          <a:lstStyle/>
          <a:p>
            <a:pPr marL="385763" indent="-385763">
              <a:buAutoNum type="arabicPeriod"/>
            </a:pPr>
            <a:r>
              <a:rPr lang="ru-RU" sz="1600" dirty="0"/>
              <a:t>Приказы об определении ответственных сотрудников за доступность учреждений</a:t>
            </a:r>
          </a:p>
          <a:p>
            <a:pPr marL="385763" indent="-385763">
              <a:buAutoNum type="arabicPeriod"/>
            </a:pPr>
            <a:r>
              <a:rPr lang="ru-RU" sz="1600" dirty="0"/>
              <a:t>Должностные инструкции сотрудников, в которые включены дополнения о сопровождении инвалидов</a:t>
            </a:r>
          </a:p>
          <a:p>
            <a:pPr marL="385763" indent="-385763">
              <a:buAutoNum type="arabicPeriod"/>
            </a:pPr>
            <a:r>
              <a:rPr lang="ru-RU" sz="1600" dirty="0"/>
              <a:t>Журналы проведения инструктажа сотрудников </a:t>
            </a:r>
          </a:p>
          <a:p>
            <a:pPr marL="385763" indent="-385763">
              <a:buAutoNum type="arabicPeriod"/>
            </a:pPr>
            <a:r>
              <a:rPr lang="ru-RU" sz="1600" dirty="0"/>
              <a:t>Журналы технического обслуживания используемых в учреждениях технических средств адаптации</a:t>
            </a:r>
          </a:p>
          <a:p>
            <a:pPr marL="385763" indent="-385763">
              <a:buAutoNum type="arabicPeriod"/>
            </a:pPr>
            <a:r>
              <a:rPr lang="ru-RU" sz="1600" dirty="0"/>
              <a:t>Приказ о паспортизации, составе комиссии, сроках проведения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sz="1600" dirty="0"/>
              <a:t>Паспорт(а) доступности объекта (объектов), информация о размещении их на карте доступности Санкт-Петербурга (</a:t>
            </a:r>
            <a:r>
              <a:rPr lang="en-US" sz="1600" dirty="0">
                <a:hlinkClick r:id="rId2"/>
              </a:rPr>
              <a:t>www.city4you.spb.ru</a:t>
            </a:r>
            <a:r>
              <a:rPr lang="ru-RU" sz="1600" dirty="0"/>
              <a:t>): дата размещения на сайте, информация о сайте учреждения для перехода по активной ссылке на сайт </a:t>
            </a:r>
            <a:r>
              <a:rPr lang="ru-RU" sz="1600" dirty="0" smtClean="0"/>
              <a:t>учреждения</a:t>
            </a:r>
            <a:endParaRPr lang="ru-RU" sz="1600" dirty="0"/>
          </a:p>
          <a:p>
            <a:pPr marL="385763" indent="-385763">
              <a:buAutoNum type="arabicPeriod"/>
            </a:pPr>
            <a:r>
              <a:rPr lang="ru-RU" sz="1600" dirty="0"/>
              <a:t>Дорожная карта учреждения по повышению показателей доступности объекта и услуг (приказ по учреждению)</a:t>
            </a:r>
          </a:p>
          <a:p>
            <a:pPr marL="385763" indent="-385763">
              <a:buAutoNum type="arabicPeriod"/>
            </a:pPr>
            <a:r>
              <a:rPr lang="ru-RU" sz="1600" dirty="0"/>
              <a:t>Акт согласования мероприятий по обеспечению доступа инвалидов к месту предоставления услуги до проведения мероприятий по капитальному ремонту (с общественным объединением инвалидов)</a:t>
            </a:r>
          </a:p>
          <a:p>
            <a:pPr marL="385763" indent="-385763">
              <a:buAutoNum type="arabicPeriod"/>
            </a:pPr>
            <a:r>
              <a:rPr lang="ru-RU" sz="1600" dirty="0"/>
              <a:t>Сайт учреждения (версия доступности для слабовидящих) с информацией о предоставлении социальных услуг на основании ИППСУ и ИПРА, с разделом условий доступности учреждения и предоставления им услуг для инвалидов</a:t>
            </a:r>
          </a:p>
          <a:p>
            <a:pPr marL="385763" indent="-385763">
              <a:buAutoNum type="arabicPeriod"/>
            </a:pPr>
            <a:r>
              <a:rPr lang="ru-RU" sz="1600" dirty="0"/>
              <a:t>Перечень договоров на проведение текущего и капитального ремонта, акты выполненных работ с учетом раздела по доступности объекта либо функциональных зон </a:t>
            </a:r>
            <a:r>
              <a:rPr lang="ru-RU" sz="1600" dirty="0" smtClean="0"/>
              <a:t>объекта, задания на проектирование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140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339914" cy="70232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Административные распорядительные акты, принятые для организации инструктирования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102942"/>
          </a:xfrm>
        </p:spPr>
        <p:txBody>
          <a:bodyPr>
            <a:noAutofit/>
          </a:bodyPr>
          <a:lstStyle/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социальной защиты населения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приказ Комитета по социальной политике Санкт-Петербурга от 10.11.2015 № 155 «Об организации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населения»; </a:t>
            </a:r>
          </a:p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физической культуры и спорта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распоряжение Комитета по физической культуре и спорту от 24.11.2015 № 507-р «Об организации инструктирования сотрудников государственных учреждений, оказывающих услуги населению, по вопросам, связанным с обеспечением доступности для инвалидов объектов и услуг в сфере физической культуры и спорта в Санкт-Петербурге»;</a:t>
            </a:r>
          </a:p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труда и занятости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распоряжение Комитета по труду и занятости населения Санкт-Петербурга от 04.12.2015 № 242-р «Об организации инструктирования специалистов подведомственных государственных автономных учреждений по вопросам, связанным с обеспечением доступности для инвалидов объектов и услуг в сфере занятости населения»;</a:t>
            </a:r>
          </a:p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транспорта и дорожно-транспортной инфраструктуры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приказ Комитета по транспорту от 23.07.2014 № 167, приказ ГУП «Петербургский метрополитен» от 28.10.2014 № 1267 «Регламент взаимодействия подразделений Метрополитена при поступлении запроса от пассажира с нарушением опорно-двигательного аппарата о необходимости обеспечения доступа на станцию»;</a:t>
            </a:r>
          </a:p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– </a:t>
            </a:r>
            <a:r>
              <a:rPr lang="ru-RU" sz="1600" i="1" dirty="0"/>
              <a:t>распоряжение Комитета по образования  от 08.04.2016 № 1090-р «Об организации инструктирования специалистов государственных образовательных учреждений по вопросам, связанным с обеспечением доступности для инвалидов объектов и услуг в сфере образования»</a:t>
            </a:r>
          </a:p>
          <a:p>
            <a:pPr marL="0" indent="201216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 –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/>
              <a:t>в рамках реализации распоряжения Комитета по здравоохранению от 25.03.2016 № 104-р 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принятых административных распорядительных актах  в целях организации инструктирования в сферах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молодежной политики, культуры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</a:t>
            </a:r>
          </a:p>
        </p:txBody>
      </p:sp>
    </p:spTree>
    <p:extLst>
      <p:ext uri="{BB962C8B-B14F-4D97-AF65-F5344CB8AC3E}">
        <p14:creationId xmlns:p14="http://schemas.microsoft.com/office/powerpoint/2010/main" val="1798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1. Общая часть.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2. Виды нарушений функций организма, приводящие к инвалидности, и вызываемые ими ограничения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способности осуществлять социально-бытовую деятельность.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Краткая характеристика барьеров окружающей среды для инвалидов разных форм инвалидности (инвалиды, передвигающиеся на креслах-колясках, инвалиды с нарушением опорно-двигательного  аппарата, зрения, слуха, умственного развития). Общие рекомендации для специалистов по устранению барьеров для инвалидов с разными формами инвалидности. 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3. Этика общения с инвалидами.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Декларация независимости инвалида. Общие правила этикета при общении с инвалидами. Правила этикета при общении: с инвалидами, испытывающими трудности при передвижении; с инвалидами по зрению;  с инвалидами по слуху; с инвалидами, имеющими задержку в развитии и проблемы общения, умственные нарушения; с инвалидами, имеющими психические нарушения; с инвалидами, испытывающими затруднения в речи.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4. Общие подходы к обеспечению доступности для инвалидов объектов и услуг в сфере социального обслуживания.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Понятия «универсальный дизайн» и «разумное приспособление». Основные структурно-функциональные зоны и элементы зданий, подлежащие адаптации для инвалидов: территория, прилегающая к зданию (участок), вход (выходы) в здание, путь (пути) движения внутри здания ( в т.ч. пути эвакуации), зона целевого назначения здания (целевого посещения объекта), санитарно-гигиенические помещения, система информации и связи (на всех зонах). Нормативные требования к структурно-функциональным зонам. Условия доступности путей движения к объекту (от остановки транспорта). Параметры доступности: досягаемость, безопасность, информативность, комфортность. Состояние доступности объектов: доступно полностью всем, доступно полностью избирательно, доступно частично всем, доступно частично избирательно, доступно условно, временно недоступно.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5. Технические средства обеспечения доступности для инвалидов объектов социальной инфраструктуры.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Технические средства используемые: на территории, прилегающей к зданию; на входе в здание; на путях движения внутри здания; в зоне целевого назначения; в санитарно-гигиенических помещениях.</a:t>
            </a: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0" indent="201216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6. Обеспечение доступности для инвалидов объектов в сфере социальной защиты.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6.1. Обследование объектов и предоставляемых услуг в сфере социальной защиты, по результатам которого составляется паспорт доступности для инвалидов объекта и услуг, содержащий следующие разделы: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краткая характеристика объекта и предоставляемых на нем услуг;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оценка соответствия уровня доступности для инвалидов объекта и имеющихся недостатков в обеспечении условий его доступности для инвалидов;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6.2. Обеспечение создания инвалидам следующих условий доступности объектов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в сфере социальной защиты: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возможность беспрепятственного входа в объекты и выхода из них;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возможность самостоятельного передвижения по территории объекта в целях доступа к месту предоставления услуги, в том числе с помощью работников объекта, предоставляющих услуги, </a:t>
            </a:r>
            <a:r>
              <a:rPr lang="ru-RU" sz="1200" dirty="0" err="1" smtClean="0">
                <a:solidFill>
                  <a:schemeClr val="tx2"/>
                </a:solidFill>
              </a:rPr>
              <a:t>ассистивных</a:t>
            </a:r>
            <a:r>
              <a:rPr lang="ru-RU" sz="1200" dirty="0" smtClean="0">
                <a:solidFill>
                  <a:schemeClr val="tx2"/>
                </a:solidFill>
              </a:rPr>
              <a:t> и вспомогательных технологий, а также сменного кресла-коляски;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возможность посадки в транспортное средство и высадки из него перед входом в объект, в том числе с использованием кресла-коляски и, при необходимости, с помощью работников объекта;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сопровождение инвалидов, имеющих стойкие нарушения функции зрения и самостоятельного передвижения по территории объекта;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содействие инвалиду при входе в объект и выходе из него, информирование инвалида о доступных маршрутах общественного транспорта;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надлежащее размещение носителей информации, необходимой для обеспечения беспрепятственного доступа инвалидов к объектам и услугам, в том числе дублирование необходимой для получения услуги звуковой и зрительной информации, знаками, выполненными рельефно-точечным шрифтом Брайля и на контрастном фоне.</a:t>
            </a: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</a:t>
            </a:r>
          </a:p>
          <a:p>
            <a:pPr marL="0" indent="201216" algn="just">
              <a:buNone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7. Обеспечение создания инвалидам условий доступности услуг в сфере социальной защиты.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7.1. Обеспечение создания инвалидам следующих основных условий доступности услуг в сфере социальной защиты: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предоставление инвалидам по слуху, при необходимости, услуги с использованием русского жестового языка, включая обеспечение допуска на объект </a:t>
            </a:r>
            <a:r>
              <a:rPr lang="ru-RU" sz="1200" dirty="0" err="1" smtClean="0">
                <a:solidFill>
                  <a:schemeClr val="tx2"/>
                </a:solidFill>
              </a:rPr>
              <a:t>сурдопереводчика</a:t>
            </a:r>
            <a:r>
              <a:rPr lang="ru-RU" sz="1200" dirty="0" smtClean="0">
                <a:solidFill>
                  <a:schemeClr val="tx2"/>
                </a:solidFill>
              </a:rPr>
              <a:t>, </a:t>
            </a:r>
            <a:r>
              <a:rPr lang="ru-RU" sz="1200" dirty="0" err="1" smtClean="0">
                <a:solidFill>
                  <a:schemeClr val="tx2"/>
                </a:solidFill>
              </a:rPr>
              <a:t>тифлосурдопереводчика</a:t>
            </a:r>
            <a:r>
              <a:rPr lang="ru-RU" sz="1200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оказание работниками организаций, предоставляющих услуги в сфере социальной защиты, иной необходимой инвалидам помощи в преодолении барьеров, мешающих получению ими услуг наравне с другими лицами;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/>
                </a:solidFill>
              </a:rPr>
              <a:t>	наличие копий документов, объявлений, инструкций о порядке предоставления услуги (в том числе, на информационном стенде), выполненных рельефно-точечным шрифтом Брайля и на контрастном фоне, а также </a:t>
            </a:r>
            <a:r>
              <a:rPr lang="ru-RU" sz="1200" dirty="0" err="1" smtClean="0">
                <a:solidFill>
                  <a:schemeClr val="tx2"/>
                </a:solidFill>
              </a:rPr>
              <a:t>аудиоконтура</a:t>
            </a:r>
            <a:r>
              <a:rPr lang="ru-RU" sz="1200" dirty="0" smtClean="0">
                <a:solidFill>
                  <a:schemeClr val="tx2"/>
                </a:solidFill>
              </a:rPr>
              <a:t> в регистратуре.</a:t>
            </a: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7.2. Обеспечение создания условий индивидуальной мобильности инвалидов и возможности для самостоятельного их передвижения по объекту, на котором инвалиду предоставляются услуги с использованием: </a:t>
            </a:r>
            <a:r>
              <a:rPr lang="ru-RU" sz="1200" dirty="0" smtClean="0">
                <a:solidFill>
                  <a:schemeClr val="tx2"/>
                </a:solidFill>
              </a:rPr>
              <a:t>выделенных стоянок автотранспортных средств для инвалидов; сменных кресел-колясок; адаптированных лифтов; поручней; пандусов; подъемных платформ (аппарелей); раздвижных дверей; доступных входных групп; доступных санитарно-гигиенических помещений; достаточной ширины дверных проемов в стенах, лестничных маршей, площадок.</a:t>
            </a: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8. Рекомендуемая литература.</a:t>
            </a:r>
          </a:p>
          <a:p>
            <a:pPr algn="just">
              <a:buNone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0" indent="201216" algn="just">
              <a:buNone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20688"/>
          </a:xfrm>
        </p:spPr>
        <p:txBody>
          <a:bodyPr>
            <a:noAutofit/>
          </a:bodyPr>
          <a:lstStyle/>
          <a:p>
            <a:r>
              <a:rPr lang="ru-RU" sz="1400" b="1" dirty="0"/>
              <a:t>Информация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об обеспечении условий доступности приоритетных объектов государственных учреждений, </a:t>
            </a:r>
            <a:r>
              <a:rPr lang="ru-RU" sz="1400" b="1" dirty="0" smtClean="0"/>
              <a:t>находящихся </a:t>
            </a:r>
            <a:r>
              <a:rPr lang="ru-RU" sz="1400" b="1" dirty="0"/>
              <a:t>в ведении администрации _________________________________ района Санкт-Петербурга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980728"/>
          <a:ext cx="8784977" cy="492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76"/>
                <a:gridCol w="1041018"/>
                <a:gridCol w="357468"/>
                <a:gridCol w="473755"/>
                <a:gridCol w="367900"/>
                <a:gridCol w="311859"/>
                <a:gridCol w="367900"/>
                <a:gridCol w="367900"/>
                <a:gridCol w="295255"/>
                <a:gridCol w="350777"/>
                <a:gridCol w="350777"/>
                <a:gridCol w="303037"/>
                <a:gridCol w="367900"/>
                <a:gridCol w="367900"/>
                <a:gridCol w="295773"/>
                <a:gridCol w="367900"/>
                <a:gridCol w="367900"/>
                <a:gridCol w="367900"/>
                <a:gridCol w="367900"/>
                <a:gridCol w="367382"/>
                <a:gridCol w="367900"/>
                <a:gridCol w="367900"/>
                <a:gridCol w="367900"/>
              </a:tblGrid>
              <a:tr h="101411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</a:t>
                      </a:r>
                      <a:r>
                        <a:rPr lang="en-US" sz="700" dirty="0">
                          <a:effectLst/>
                        </a:rPr>
                        <a:t>/</a:t>
                      </a:r>
                      <a:r>
                        <a:rPr lang="ru-RU" sz="700" dirty="0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Государственные учреждения, находящиеся в ведении администрации района Санкт-Петербурга в сферах деятельности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Всего*, ед.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имеют паспорта доступности**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нанесено на карту доступности (сайт </a:t>
                      </a:r>
                      <a:r>
                        <a:rPr lang="en-US" sz="700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7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700" u="sng" dirty="0">
                          <a:effectLst/>
                          <a:hlinkClick r:id="rId2"/>
                        </a:rPr>
                        <a:t>city</a:t>
                      </a:r>
                      <a:r>
                        <a:rPr lang="ru-RU" sz="700" u="sng" dirty="0">
                          <a:effectLst/>
                          <a:hlinkClick r:id="rId2"/>
                        </a:rPr>
                        <a:t>4</a:t>
                      </a:r>
                      <a:r>
                        <a:rPr lang="en-US" sz="700" u="sng" dirty="0">
                          <a:effectLst/>
                          <a:hlinkClick r:id="rId2"/>
                        </a:rPr>
                        <a:t>you</a:t>
                      </a:r>
                      <a:r>
                        <a:rPr lang="ru-RU" sz="7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700" u="sng" dirty="0" err="1">
                          <a:effectLst/>
                          <a:hlinkClick r:id="rId2"/>
                        </a:rPr>
                        <a:t>spb</a:t>
                      </a:r>
                      <a:r>
                        <a:rPr lang="ru-RU" sz="7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700" u="sng" dirty="0" err="1">
                          <a:effectLst/>
                          <a:hlinkClick r:id="rId2"/>
                        </a:rPr>
                        <a:t>ru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актуализирована информация на карте доступности в 2016 году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обеспечен беспрепятственный доступ к объектам и услугам***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(полная доступность для всех категорий инвалидов)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обеспечен доступ к услугам, приняты меры для обеспечения доступа инвалида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(до проведения работ по капитальному ремонту) ****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 них временно недоступны *****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 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 условиях доступности размещена на официальном сайте учреждения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 (зданий, помещений)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Учреждений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Учреждений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126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Государственные учреждения здравоохранения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380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Государственные учреждения образования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Государственные учреждения социального обслуживания,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33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Государственные учреждения физической культуры и спорта,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380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Государственные учреждения культуры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Государственные учреждения по делам молодежи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134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075612" cy="847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барьеров для создания доступной среды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447675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ru-RU" altLang="ru-RU" sz="2400" dirty="0" smtClean="0"/>
              <a:t>1) архитектурно-планировочными решениями и соответствующими ремонтно-строительными работами (физические);</a:t>
            </a:r>
          </a:p>
          <a:p>
            <a:pPr marL="0" indent="447675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ru-RU" altLang="ru-RU" sz="2400" dirty="0" smtClean="0"/>
              <a:t>2) организационными решениями вопросов предоставления соответствующих социально значимых услуг (организационные);</a:t>
            </a:r>
          </a:p>
          <a:p>
            <a:pPr marL="0" indent="447675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ru-RU" altLang="ru-RU" sz="2400" dirty="0" smtClean="0"/>
              <a:t>3) коммуникативными способами (общение, внимание, </a:t>
            </a:r>
            <a:r>
              <a:rPr lang="ru-RU" altLang="ru-RU" sz="2400" dirty="0" err="1" smtClean="0"/>
              <a:t>эмпатия</a:t>
            </a:r>
            <a:r>
              <a:rPr lang="ru-RU" altLang="ru-RU" sz="2400" dirty="0" smtClean="0"/>
              <a:t>) (информационные) 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ru-RU" altLang="ru-RU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20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8784976" cy="1143000"/>
          </a:xfrm>
        </p:spPr>
        <p:txBody>
          <a:bodyPr>
            <a:noAutofit/>
          </a:bodyPr>
          <a:lstStyle/>
          <a:p>
            <a:r>
              <a:rPr lang="ru-RU" sz="1400" b="1" dirty="0"/>
              <a:t>Информация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о проведении капитального ремонта, текущего ремонта, приобретении технических </a:t>
            </a:r>
            <a:r>
              <a:rPr lang="ru-RU" sz="1400" b="1" dirty="0" smtClean="0"/>
              <a:t>средств адаптации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на объектах государственного учреждения социального обслуживания населения ________________________________________, </a:t>
            </a:r>
            <a:r>
              <a:rPr lang="ru-RU" sz="1400" b="1" dirty="0" smtClean="0"/>
              <a:t>в </a:t>
            </a:r>
            <a:r>
              <a:rPr lang="ru-RU" sz="1400" b="1" dirty="0"/>
              <a:t>целях обеспечения полной, частичной, условной доступности объектов для </a:t>
            </a:r>
            <a:r>
              <a:rPr lang="ru-RU" sz="1400" b="1" dirty="0" smtClean="0"/>
              <a:t>инвалидов за </a:t>
            </a:r>
            <a:r>
              <a:rPr lang="ru-RU" sz="1400" b="1" dirty="0"/>
              <a:t>________________________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	</a:t>
            </a:r>
            <a:r>
              <a:rPr lang="ru-RU" sz="1400" baseline="30000" dirty="0" smtClean="0"/>
              <a:t>отчетный </a:t>
            </a:r>
            <a:r>
              <a:rPr lang="ru-RU" sz="1400" baseline="30000" dirty="0"/>
              <a:t>период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0" y="1556791"/>
          <a:ext cx="8784977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01"/>
                <a:gridCol w="551510"/>
                <a:gridCol w="343001"/>
                <a:gridCol w="480394"/>
                <a:gridCol w="480394"/>
                <a:gridCol w="343001"/>
                <a:gridCol w="343001"/>
                <a:gridCol w="343001"/>
                <a:gridCol w="411213"/>
                <a:gridCol w="343001"/>
                <a:gridCol w="343001"/>
                <a:gridCol w="343001"/>
                <a:gridCol w="205607"/>
                <a:gridCol w="275754"/>
                <a:gridCol w="343001"/>
                <a:gridCol w="343001"/>
                <a:gridCol w="342517"/>
                <a:gridCol w="480394"/>
                <a:gridCol w="342517"/>
                <a:gridCol w="342517"/>
                <a:gridCol w="480394"/>
                <a:gridCol w="275754"/>
                <a:gridCol w="343001"/>
                <a:gridCol w="343001"/>
              </a:tblGrid>
              <a:tr h="57614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Всего </a:t>
                      </a:r>
                      <a:r>
                        <a:rPr lang="ru-RU" sz="900" dirty="0" smtClean="0">
                          <a:effectLst/>
                        </a:rPr>
                        <a:t>объектов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объектов учреждения, в которых за отчетный период осуществлялись капитальный ремонт, текущий ремонт, приобретение технических средств адаптации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Проведение капитального ремонта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Проведение капитального ремонта отдельных функциональных зон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Проведение текущего ремонта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технических средств адаптации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запланированных денежных средств¸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Информация о проведении капитального ремонта объекта за отчетный период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указанием количества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запланированных денежных средств¸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Информация о проведении капитального ремонта отдельных функциональных зон объекта за отчетный период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(+ / * / -)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указанием количества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запланированных денежных средств¸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Информация о проведении текущего ремонта за отчетный период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(+ / * / -)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указанием количества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запланированных денежных средств¸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Информация о приобретении технических средств адаптации за отчетный период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(+ / * / -)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 указанием количества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6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Обеспечена полная доступность объекта после ввода,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затраченных денежных средств,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Обеспечена частичная  доступность объекта после ввода,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затраченных денежных средств, тыс. руб.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Обеспечена частичная (полная) доступность объекта после ввода,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затраченных денежных средств,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Обеспечена условная доступность объекта после ввода,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Объем затраченных денежных средств,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</a:tr>
              <a:tr h="843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частичная, 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полная,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частичная, 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полная,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*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</a:tr>
              <a:tr h="32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63" marR="540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1400" b="1" dirty="0"/>
              <a:t>Обобщенная информация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 о проведении капитального ремонта, текущего ремонта, приобретении технических средств адаптации в государственных учреждениях социального обслуживания населения, находящихся в ведении администрации ________________________________________ района Санкт-Петербурга, в целях обеспечения полной, частичной, условной доступности объектов для инвалидов за ________________________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				</a:t>
            </a:r>
            <a:r>
              <a:rPr lang="ru-RU" sz="1400" baseline="30000" dirty="0" smtClean="0"/>
              <a:t>отчетный </a:t>
            </a:r>
            <a:r>
              <a:rPr lang="ru-RU" sz="1400" baseline="30000" dirty="0"/>
              <a:t>период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556792"/>
          <a:ext cx="8712970" cy="4943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84"/>
                <a:gridCol w="207404"/>
                <a:gridCol w="207404"/>
                <a:gridCol w="308330"/>
                <a:gridCol w="357784"/>
                <a:gridCol w="214469"/>
                <a:gridCol w="214469"/>
                <a:gridCol w="214469"/>
                <a:gridCol w="357784"/>
                <a:gridCol w="214469"/>
                <a:gridCol w="357784"/>
                <a:gridCol w="214469"/>
                <a:gridCol w="287640"/>
                <a:gridCol w="287640"/>
                <a:gridCol w="429440"/>
                <a:gridCol w="214469"/>
                <a:gridCol w="287640"/>
                <a:gridCol w="429440"/>
                <a:gridCol w="287640"/>
                <a:gridCol w="287640"/>
                <a:gridCol w="287640"/>
                <a:gridCol w="290668"/>
                <a:gridCol w="281584"/>
                <a:gridCol w="287640"/>
                <a:gridCol w="287640"/>
                <a:gridCol w="287640"/>
                <a:gridCol w="287640"/>
                <a:gridCol w="357784"/>
                <a:gridCol w="303283"/>
                <a:gridCol w="303283"/>
              </a:tblGrid>
              <a:tr h="282412">
                <a:tc rowSpan="3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Всего, ед.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учреждений / объектов , в которых за отчетный период осуществлялись капитальный ремонт, текущий ремонт, приобретение технических средств адаптации,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Проведение капитального ремонта объектов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Проведение капитального ремонта отдельных функциональных зон объектов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Проведение текущего ремонта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Приобретение технических средств адаптации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учреждений, в которых за отчетный период осуществлялся капитальный ремонт объекта,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запланированных денежных средств¸  тыс. руб.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grid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 проведении капитального ремонта объекта за отчетный период , с указанием количества объектов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учреждений, в которых за отчетный период осуществлялся капитальный ремонт отдельных функциональных зон объекта,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запланированных денежных средств¸  тыс. руб.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grid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 проведении капитального ремонта отдельных функциональных зон объекта за отчетный период , с указанием количества объектов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учреждений, в которых за отчетный период осуществлялся текущий ремонт отдельных функциональных зон объекта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запланированных денежных средств¸  тыс. руб.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 проведении текущего ремонта за отчетный период, с указанием количества объектов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учреждений, в которых за отчетный период приобретены технические средства адаптации,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запланированных денежных средств¸ тыс. руб.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 приобретении технических средств адаптации за отчетный период, с указанием количества объектов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9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Обеспечена полная доступность объекта после ввода 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затраченных денежных средств, тыс. руб.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Обеспечена частичная / полная)доступность объекта после ввода 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затраченных денежных средств, тыс. руб.</a:t>
                      </a:r>
                      <a:endParaRPr lang="ru-RU" sz="105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Обеспечена частичная  (полная) доступность объекта после ввода 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затраченных денежных средств, тыс. руб.</a:t>
                      </a:r>
                      <a:endParaRPr lang="ru-RU" sz="105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Обеспечена условная доступность объекта после ввода 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затраченных денежных средств, </a:t>
                      </a:r>
                      <a:endParaRPr lang="ru-RU" sz="105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105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</a:tr>
              <a:tr h="8179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учреждений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объектов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учреждений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объектов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частичная,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полная,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частичная,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полная, 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+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*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</a:tr>
              <a:tr h="298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17" marR="550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3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068"/>
            <a:ext cx="7023460" cy="960668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Государственная программа «Доступная среда»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2011-2020 годы*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5826" y="3429001"/>
            <a:ext cx="5526614" cy="20913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доступности приоритетных объектов и услуг в приоритетных сферах жизнедеятельности инвалидов и других маломобильных групп населения;</a:t>
            </a:r>
          </a:p>
          <a:p>
            <a:pPr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комплексной реабилитации и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инвалидов;</a:t>
            </a:r>
          </a:p>
          <a:p>
            <a:pPr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государственной системы медико-социальной экспертизы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524945"/>
            <a:ext cx="6318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* Постановление Правительства РФ от 01.12.2015 № 1297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7634" y="2024844"/>
            <a:ext cx="1296144" cy="7020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8823" y="1475019"/>
            <a:ext cx="5580620" cy="14516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среды для инвалидов, системы комплексной реабилитации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 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профессионального образования и занятости инвалидов, а также системы медико-социальной экспертизы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4687" y="4116054"/>
            <a:ext cx="1382038" cy="7020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501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184045"/>
              </p:ext>
            </p:extLst>
          </p:nvPr>
        </p:nvGraphicFramePr>
        <p:xfrm>
          <a:off x="539550" y="1340768"/>
          <a:ext cx="8424937" cy="41050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129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620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Отрасль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Показатель </a:t>
                      </a:r>
                      <a:r>
                        <a:rPr kumimoji="0" lang="ru-RU" sz="800" kern="1200" dirty="0" smtClean="0"/>
                        <a:t>государственной программы Российской Федерации «Доступная среда» 2015 г.</a:t>
                      </a:r>
                      <a:endParaRPr kumimoji="0" lang="ru-RU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Показатель </a:t>
                      </a:r>
                      <a:r>
                        <a:rPr kumimoji="0" lang="ru-RU" sz="800" kern="1200" dirty="0" smtClean="0"/>
                        <a:t>государственной программы Российской Федерации «Доступная среда» 2020 г.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Здравоохранение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69,2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20,8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Социальная</a:t>
                      </a:r>
                      <a:r>
                        <a:rPr lang="ru-RU" sz="1200" b="0" baseline="0" dirty="0" smtClean="0"/>
                        <a:t> защита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kern="1200" dirty="0" smtClean="0"/>
                        <a:t>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</a:t>
                      </a:r>
                      <a:r>
                        <a:rPr lang="ru-RU" sz="1200" baseline="0" dirty="0" smtClean="0"/>
                        <a:t> культура и спорт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46,4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33,4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Труд и занятость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34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9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 (наличие оборудованного парка подвижного состава наземного транспорта)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3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 (доступность станций метро)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9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Транспортная инфраструктура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6789" y="116632"/>
            <a:ext cx="7619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Доля приоритетных объектов, доступных для инвалидов в соответствующих отраслях, в общем количестве приоритетных объектов соответствующих отраслей (показатели в государственной программе РФ «Доступная среда» на 2011-2020 годы» (постановление Правительства РФ от 01.12.2015 № 1297) 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309320"/>
            <a:ext cx="733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* Проводится оценка отраслевых показателей соответствующими профильными Комитетами с учетом учреждений, находящихся в ведении соответствующего Комитета и администраций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3984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800" b="1" dirty="0" smtClean="0">
                <a:solidFill>
                  <a:srgbClr val="2F5897"/>
                </a:solidFill>
                <a:effectLst/>
              </a:rPr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081128"/>
              </p:ext>
            </p:extLst>
          </p:nvPr>
        </p:nvGraphicFramePr>
        <p:xfrm>
          <a:off x="-4568" y="908720"/>
          <a:ext cx="9144000" cy="5456236"/>
        </p:xfrm>
        <a:graphic>
          <a:graphicData uri="http://schemas.openxmlformats.org/drawingml/2006/table">
            <a:tbl>
              <a:tblPr/>
              <a:tblGrid>
                <a:gridCol w="1357313"/>
                <a:gridCol w="5878512"/>
                <a:gridCol w="1908175"/>
              </a:tblGrid>
              <a:tr h="863690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К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Инвалиды, передвигающиеся на креслах-колясках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40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О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Инвалиды с нарушениями опорно-двигательного аппарата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Передвигающиеся с помощью тростей, костылей, опор и др.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Недействующие руками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</a:tr>
              <a:tr h="806534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С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Инвалиды с нарушениями зрения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36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Г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Инвалиды с нарушениями слуха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8422">
                        <a:alpha val="20000"/>
                      </a:srgbClr>
                    </a:solidFill>
                  </a:tcPr>
                </a:tc>
              </a:tr>
              <a:tr h="841336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У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Инвалиды с нарушениями умственного развития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68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15616" y="44624"/>
            <a:ext cx="802838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Категории инвалидов с учетом ограничений жизнедеятельности для формирования условий доступности окружающей среды</a:t>
            </a:r>
            <a:endParaRPr lang="ru-RU" altLang="ru-RU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9655" name="Рисунок 6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9087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Рисунок 7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082684"/>
            <a:ext cx="785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880580"/>
            <a:ext cx="857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725144"/>
            <a:ext cx="7858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9" name="Рисунок 10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626098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60" name="TextBox 11"/>
          <p:cNvSpPr txBox="1">
            <a:spLocks noChangeArrowheads="1"/>
          </p:cNvSpPr>
          <p:nvPr/>
        </p:nvSpPr>
        <p:spPr bwMode="auto">
          <a:xfrm>
            <a:off x="857250" y="6572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69661" name="Прямоугольник 12"/>
          <p:cNvSpPr>
            <a:spLocks noChangeArrowheads="1"/>
          </p:cNvSpPr>
          <p:nvPr/>
        </p:nvSpPr>
        <p:spPr bwMode="auto">
          <a:xfrm>
            <a:off x="1000125" y="6535738"/>
            <a:ext cx="678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i="1" dirty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Приказ Минтруда России </a:t>
            </a:r>
            <a:r>
              <a:rPr lang="ru-RU" altLang="ru-RU" sz="1800" b="1" i="1" dirty="0" smtClean="0">
                <a:solidFill>
                  <a:srgbClr val="000714"/>
                </a:solidFill>
                <a:latin typeface="Arial" charset="0"/>
                <a:ea typeface="Calibri" pitchFamily="34" charset="0"/>
                <a:cs typeface="Arial" charset="0"/>
              </a:rPr>
              <a:t>от 25.12.2012 </a:t>
            </a:r>
            <a:r>
              <a:rPr lang="ru-RU" altLang="ru-RU" sz="1800" b="1" i="1" dirty="0">
                <a:solidFill>
                  <a:srgbClr val="000714"/>
                </a:solidFill>
                <a:ea typeface="Calibri" pitchFamily="34" charset="0"/>
                <a:cs typeface="Arial" charset="0"/>
              </a:rPr>
              <a:t>№ 627 </a:t>
            </a:r>
            <a:endParaRPr 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714"/>
              </a:solidFill>
              <a:latin typeface="Palatino Linotype" pitchFamily="18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b="1" dirty="0" smtClean="0"/>
              <a:t>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 окружающей среды для инвалидов  </a:t>
            </a: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1765300"/>
            <a:ext cx="8229600" cy="3860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инвалидов, передвигающихся на креслах-колясках</a:t>
            </a:r>
          </a:p>
          <a:p>
            <a:pPr algn="ctr" eaLnBrk="1" hangingPunct="1">
              <a:defRPr/>
            </a:pPr>
            <a:endParaRPr lang="ru-RU" alt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пороги, ступени, неровное, скользкое покрытие, неправильно установленные пандусы, отсутствие поручней, высокое расположение информации, высокие прилавки, отсутствие места для разворота на кресло-коляске, узкие дверные проемы, коридоры, отсутствие посторонней помощи при преодолении препятствий (при необходимости) и др. физические и информационные барьеры.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pic>
        <p:nvPicPr>
          <p:cNvPr id="70660" name="Рисунок 3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04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 с нарушениями опорно-двигательного аппарата 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u="sng" smtClean="0"/>
              <a:t>для лиц, передвигающихся самостоятельно с помощью тростей, костылей, опор </a:t>
            </a:r>
            <a:r>
              <a:rPr lang="ru-RU" altLang="ru-RU" sz="2400" smtClean="0"/>
              <a:t>–  пороги, ступени, неровное, скользкое покрытие, неправильно установленные пандусы, отсутствие поручней, отсутствие мест отдыха на пути движения и др. физические барьеры; </a:t>
            </a:r>
          </a:p>
          <a:p>
            <a:pPr eaLnBrk="1" hangingPunct="1"/>
            <a:r>
              <a:rPr lang="ru-RU" altLang="ru-RU" sz="2400" u="sng" smtClean="0"/>
              <a:t>для лиц, недействующих руками</a:t>
            </a:r>
            <a:r>
              <a:rPr lang="ru-RU" altLang="ru-RU" sz="2400" smtClean="0"/>
              <a:t> –  препятствия при выполнении действий руками (открывание дверей, снятие одежды и обуви и т.д., пользование краном, клавишами и др.), отсутствие  помощи  на объекте социальной инфраструктуры для  осуществления  действий руками;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71684" name="Рисунок 3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25538"/>
            <a:ext cx="785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78850" cy="919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 с нарушениями  зрения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отсутствие тактильных указателей, в том числе направления движения, информационных указателей, преграды на пути движения (стойки, колонны, углы, стеклянные двери без контрастного обозначения и др.); неровное, скользкое покрытие, отсутствие  помощи  на объекте социальной инфраструктуры для   получения информации и ориентации и др.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72708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052513"/>
            <a:ext cx="857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347191"/>
            <a:ext cx="8218487" cy="7747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инвалидов с нарушениями слуха</a:t>
            </a:r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62512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отсутствие зрительной информации, в том числе при чрезвычайных ситуациях на объекте социальной инфраструктуры, отсутствие возможности подключения современных технических средств реабилитации (слуховых аппаратов) к системам информации (например, через индукционные петли), электромагнитные помехи при проходе через турникеты, средства контроля для лиц с </a:t>
            </a:r>
            <a:r>
              <a:rPr lang="ru-RU" altLang="ru-RU" sz="2400" dirty="0" err="1" smtClean="0"/>
              <a:t>кохлеарными</a:t>
            </a:r>
            <a:r>
              <a:rPr lang="ru-RU" altLang="ru-RU" sz="2400" dirty="0" smtClean="0"/>
              <a:t> имплантатами, отсутствие  </a:t>
            </a:r>
            <a:r>
              <a:rPr lang="ru-RU" altLang="ru-RU" sz="2400" dirty="0" err="1" smtClean="0"/>
              <a:t>сурдопереводчика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тифлосурдопереводчика</a:t>
            </a:r>
            <a:r>
              <a:rPr lang="ru-RU" altLang="ru-RU" sz="2400" dirty="0" smtClean="0"/>
              <a:t> и др. информационные барьеры.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73732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67" y="764704"/>
            <a:ext cx="785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4193</Words>
  <Application>Microsoft Office PowerPoint</Application>
  <PresentationFormat>Экран (4:3)</PresentationFormat>
  <Paragraphs>922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 Unicode MS</vt:lpstr>
      <vt:lpstr>Arial</vt:lpstr>
      <vt:lpstr>Calibri</vt:lpstr>
      <vt:lpstr>Century Gothic</vt:lpstr>
      <vt:lpstr>Palatino Linotype</vt:lpstr>
      <vt:lpstr>Times New Roman</vt:lpstr>
      <vt:lpstr>Wingdings</vt:lpstr>
      <vt:lpstr>Тема Office</vt:lpstr>
      <vt:lpstr>Презентация PowerPoint</vt:lpstr>
      <vt:lpstr>Доступность</vt:lpstr>
      <vt:lpstr>Мероприятия ИПРА инвалидов  (Приказ Минтруда России от 31.07.2015 № 528н ):  виды необходимой помощи инвалидам</vt:lpstr>
      <vt:lpstr>Устранение барьеров для создания доступной среды</vt:lpstr>
      <vt:lpstr> </vt:lpstr>
      <vt:lpstr> Барьеры окружающей среды для инвалидов  </vt:lpstr>
      <vt:lpstr>Для инвалидов с нарушениями опорно-двигательного аппарата </vt:lpstr>
      <vt:lpstr>Для инвалидов с нарушениями  зрения </vt:lpstr>
      <vt:lpstr>Для инвалидов с нарушениями слуха</vt:lpstr>
      <vt:lpstr>Для инвалидов с нарушениями   умственного развития</vt:lpstr>
      <vt:lpstr>Общие рекомендации по устранению барьеров окружающей среды для инвалидов с разными формами инвалидности </vt:lpstr>
      <vt:lpstr>ГОСТ Р ИСО 9999-2014 Вспомогательные средства для людей с ограничениями жизнедеятельности. Классификации и терминология, утвержденный приказом Федерального агентства по техническому регулированию и метрологии от 23.09.2014 № 1177-ст  ГОСТ Р 51632—2014. Технические средства реабилитации людей с ограничениями жизнедеятельности. Общие технические требования и методы испытаний, утвержденный приказом Федерального агентства по техническому регулированию и метрологии от 15.10.2014 № 1331-ст </vt:lpstr>
      <vt:lpstr>Реестр ОСИ и услуг в приоритетных сферах жизнедеятельности </vt:lpstr>
      <vt:lpstr>Состояние доступности основных структурно-функциональных зон, варианты организации доступности объекта*</vt:lpstr>
      <vt:lpstr>Структурно-функциональные зоны  и элементы </vt:lpstr>
      <vt:lpstr>Структурно-функциональные зоны и элементы </vt:lpstr>
      <vt:lpstr>Состояние доступности путей следования к объекту</vt:lpstr>
      <vt:lpstr>Статья 15. Обеспечение беспрепятственного доступа инвалидов к объектам социальной, инженерной и транспортной инфраструктур  ФЗ от 24.11.1995 № 181-ФЗ</vt:lpstr>
      <vt:lpstr>Статья 15. Обеспечение беспрепятственного доступа инвалидов к объектам социальной, инженерной и транспортной инфраструктур  ФЗ от 24.11.1995 № 181-ФЗ</vt:lpstr>
      <vt:lpstr>Статья 15. Обеспечение беспрепятственного доступа инвалидов к объектам социальной, инженерной и транспортной инфраструктур  ФЗ от 24.11.1995 № 181-ФЗ</vt:lpstr>
      <vt:lpstr>Мониторинг принятия нормативных правовых актов федеральными органами исполнительной власти по состоянию на 10.10.2016</vt:lpstr>
      <vt:lpstr>Презентация PowerPoint</vt:lpstr>
      <vt:lpstr>Презентация PowerPoint</vt:lpstr>
      <vt:lpstr>Презентация PowerPoint</vt:lpstr>
      <vt:lpstr>Презентация PowerPoint</vt:lpstr>
      <vt:lpstr>*Паспорт доступности: </vt:lpstr>
      <vt:lpstr>Презентация PowerPoint</vt:lpstr>
      <vt:lpstr>Презентация PowerPoint</vt:lpstr>
      <vt:lpstr>Оценка доступности, паспортизация, выбор способа предоставления услуги на ОСИ </vt:lpstr>
      <vt:lpstr>Этапы мероприятий по доступности </vt:lpstr>
      <vt:lpstr>Общественные организации, предоставляющие услуги по согласованию мер для обеспечения доступа инвалидов к месту предоставления услуги на объекте до проведения его реконструкции или капитального ремонта</vt:lpstr>
      <vt:lpstr>Презентация PowerPoint</vt:lpstr>
      <vt:lpstr>Презентация PowerPoint</vt:lpstr>
      <vt:lpstr>Перечень документов по созданию условий доступности учреждения для инвалидов </vt:lpstr>
      <vt:lpstr>Административные распорядительные акты, принятые для организации инструктирования</vt:lpstr>
      <vt:lpstr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vt:lpstr>
      <vt:lpstr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vt:lpstr>
      <vt:lpstr>Программа проведения инструктирования специалистов государственных учреждений по вопросам, связанным с обеспечением доступности для инвалидов объектов и услуг в сфере социальной защиты населения</vt:lpstr>
      <vt:lpstr>Информация  об обеспечении условий доступности приоритетных объектов государственных учреждений, находящихся в ведении администрации _________________________________ района Санкт-Петербурга</vt:lpstr>
      <vt:lpstr>Информация о проведении капитального ремонта, текущего ремонта, приобретении технических средств адаптации  на объектах государственного учреждения социального обслуживания населения ________________________________________, в целях обеспечения полной, частичной, условной доступности объектов для инвалидов за ________________________   отчетный период </vt:lpstr>
      <vt:lpstr>Обобщенная информация  о проведении капитального ремонта, текущего ремонта, приобретении технических средств адаптации в государственных учреждениях социального обслуживания населения, находящихся в ведении администрации ________________________________________ района Санкт-Петербурга, в целях обеспечения полной, частичной, условной доступности объектов для инвалидов за ________________________       отчетный период </vt:lpstr>
      <vt:lpstr>Государственная программа «Доступная среда»  на 2011-2020 годы*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действий учреждений (организаций)</dc:title>
  <dc:creator>Маша Попова</dc:creator>
  <cp:lastModifiedBy>Маша Попова</cp:lastModifiedBy>
  <cp:revision>45</cp:revision>
  <cp:lastPrinted>2016-10-10T11:31:50Z</cp:lastPrinted>
  <dcterms:created xsi:type="dcterms:W3CDTF">2016-04-19T08:20:29Z</dcterms:created>
  <dcterms:modified xsi:type="dcterms:W3CDTF">2017-05-16T11:58:19Z</dcterms:modified>
</cp:coreProperties>
</file>